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6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1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C81FAA-A183-4CAA-91C4-8C79A436643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99CFDC-2D02-4953-A3E9-106FAA4FE6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450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99CFDC-2D02-4953-A3E9-106FAA4FE67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062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5760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/>
              <a:t>СТРАТЕГИЯ РАЗВИТИЯ ОБРАЗОВАНИЯ</a:t>
            </a:r>
            <a:br>
              <a:rPr lang="ru-RU" sz="2000" dirty="0" smtClean="0"/>
            </a:br>
            <a:r>
              <a:rPr lang="ru-RU" sz="2000" dirty="0" smtClean="0"/>
              <a:t>контрольные точки реализации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980728"/>
            <a:ext cx="8208912" cy="4658072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Arial Black" panose="020B0A04020102020204" pitchFamily="34" charset="0"/>
              </a:rPr>
              <a:t>Финансовый менеджмент</a:t>
            </a:r>
          </a:p>
          <a:p>
            <a:pPr algn="l"/>
            <a:endParaRPr lang="ru-RU" sz="20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118870"/>
              </p:ext>
            </p:extLst>
          </p:nvPr>
        </p:nvGraphicFramePr>
        <p:xfrm>
          <a:off x="395536" y="1484784"/>
          <a:ext cx="8424936" cy="5215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3240360"/>
                <a:gridCol w="2520280"/>
                <a:gridCol w="2016224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</a:p>
                    <a:p>
                      <a:r>
                        <a:rPr lang="ru-RU" dirty="0" smtClean="0"/>
                        <a:t>п/п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Вид мониторинга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Контрольная точка</a:t>
                      </a:r>
                      <a:endParaRPr lang="ru-RU" sz="1600" dirty="0"/>
                    </a:p>
                  </a:txBody>
                  <a:tcPr/>
                </a:tc>
              </a:tr>
              <a:tr h="613306">
                <a:tc>
                  <a:txBody>
                    <a:bodyPr/>
                    <a:lstStyle/>
                    <a:p>
                      <a:r>
                        <a:rPr lang="ru-RU" dirty="0" smtClean="0"/>
                        <a:t>1.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Остатки средств на счетах учреждения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Выписка с лицевого счета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Ежемесячно на 10 число</a:t>
                      </a:r>
                      <a:endParaRPr lang="ru-RU" sz="1600" dirty="0"/>
                    </a:p>
                  </a:txBody>
                  <a:tcPr/>
                </a:tc>
              </a:tr>
              <a:tr h="664056"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Исполнение кассового плана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Выписка с лицевого счета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Ежемесячно на 10 число</a:t>
                      </a:r>
                    </a:p>
                    <a:p>
                      <a:endParaRPr lang="ru-RU" sz="1600" dirty="0"/>
                    </a:p>
                  </a:txBody>
                  <a:tcPr/>
                </a:tc>
              </a:tr>
              <a:tr h="560592">
                <a:tc>
                  <a:txBody>
                    <a:bodyPr/>
                    <a:lstStyle/>
                    <a:p>
                      <a:r>
                        <a:rPr lang="ru-RU" dirty="0" smtClean="0"/>
                        <a:t>3.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Информация о динамике средней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заработной платы:</a:t>
                      </a:r>
                    </a:p>
                    <a:p>
                      <a:r>
                        <a:rPr lang="ru-RU" sz="1600" dirty="0" smtClean="0"/>
                        <a:t>ДОУ, ОО, ДОП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Отчет «з/п образование»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Ежемесячно на 10 число</a:t>
                      </a:r>
                    </a:p>
                    <a:p>
                      <a:endParaRPr lang="ru-RU" sz="1600" dirty="0"/>
                    </a:p>
                  </a:txBody>
                  <a:tcPr/>
                </a:tc>
              </a:tr>
              <a:tr h="526094">
                <a:tc>
                  <a:txBody>
                    <a:bodyPr/>
                    <a:lstStyle/>
                    <a:p>
                      <a:r>
                        <a:rPr lang="ru-RU" dirty="0" smtClean="0"/>
                        <a:t>4.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Количество АУП на 10 </a:t>
                      </a:r>
                      <a:r>
                        <a:rPr lang="ru-RU" sz="1600" dirty="0" err="1" smtClean="0"/>
                        <a:t>пед</a:t>
                      </a:r>
                      <a:r>
                        <a:rPr lang="ru-RU" sz="1600" dirty="0" smtClean="0"/>
                        <a:t>. работников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Аналитическая справка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Ежеквартально на 5 число</a:t>
                      </a:r>
                      <a:endParaRPr lang="ru-RU" sz="1600" dirty="0"/>
                    </a:p>
                  </a:txBody>
                  <a:tcPr/>
                </a:tc>
              </a:tr>
              <a:tr h="526094">
                <a:tc>
                  <a:txBody>
                    <a:bodyPr/>
                    <a:lstStyle/>
                    <a:p>
                      <a:r>
                        <a:rPr lang="ru-RU" dirty="0" smtClean="0"/>
                        <a:t>5.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Коэффициент совмещения по </a:t>
                      </a:r>
                      <a:r>
                        <a:rPr lang="ru-RU" sz="1600" dirty="0" err="1" smtClean="0"/>
                        <a:t>пед</a:t>
                      </a:r>
                      <a:r>
                        <a:rPr lang="ru-RU" sz="1600" dirty="0" smtClean="0"/>
                        <a:t>. работникам: ДОУ, АУП,ДОП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Аналитическая справка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Ежеквартально на 5 число</a:t>
                      </a:r>
                      <a:endParaRPr lang="ru-RU" sz="1600" dirty="0"/>
                    </a:p>
                  </a:txBody>
                  <a:tcPr/>
                </a:tc>
              </a:tr>
              <a:tr h="526094">
                <a:tc>
                  <a:txBody>
                    <a:bodyPr/>
                    <a:lstStyle/>
                    <a:p>
                      <a:r>
                        <a:rPr lang="ru-RU" dirty="0" smtClean="0"/>
                        <a:t>6.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Своевременное предоставление бухгалтерской отчетности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Аналитическая справка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Ежемесячно на</a:t>
                      </a:r>
                      <a:r>
                        <a:rPr lang="ru-RU" sz="1600" baseline="0" dirty="0" smtClean="0"/>
                        <a:t> 5 число</a:t>
                      </a:r>
                      <a:endParaRPr lang="ru-RU" sz="1600" dirty="0"/>
                    </a:p>
                  </a:txBody>
                  <a:tcPr/>
                </a:tc>
              </a:tr>
              <a:tr h="526094">
                <a:tc>
                  <a:txBody>
                    <a:bodyPr/>
                    <a:lstStyle/>
                    <a:p>
                      <a:r>
                        <a:rPr lang="ru-RU" dirty="0" smtClean="0"/>
                        <a:t>7.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Достоверность предоставляемой информации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Сверка документов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Ежеквартально на 10 число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760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116632"/>
            <a:ext cx="7520940" cy="797768"/>
          </a:xfrm>
        </p:spPr>
        <p:txBody>
          <a:bodyPr/>
          <a:lstStyle/>
          <a:p>
            <a:pPr algn="ctr"/>
            <a:r>
              <a:rPr lang="ru-RU" sz="2000" dirty="0"/>
              <a:t>СТРАТЕГИЯ РАЗВИТИЯ ОБРАЗОВАНИЯ</a:t>
            </a:r>
            <a:br>
              <a:rPr lang="ru-RU" sz="2000" dirty="0"/>
            </a:br>
            <a:r>
              <a:rPr lang="ru-RU" sz="2000" dirty="0"/>
              <a:t>контрольные точки реализации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908720"/>
            <a:ext cx="7520940" cy="5616624"/>
          </a:xfrm>
        </p:spPr>
        <p:txBody>
          <a:bodyPr/>
          <a:lstStyle/>
          <a:p>
            <a:pPr algn="ctr"/>
            <a:r>
              <a:rPr lang="ru-RU" dirty="0" smtClean="0"/>
              <a:t>КАЧЕСТВО ОБРАЗОВАНИЯ</a:t>
            </a:r>
          </a:p>
          <a:p>
            <a:pPr algn="ctr"/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2330386"/>
              </p:ext>
            </p:extLst>
          </p:nvPr>
        </p:nvGraphicFramePr>
        <p:xfrm>
          <a:off x="251520" y="1412776"/>
          <a:ext cx="8568952" cy="52406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263"/>
                <a:gridCol w="4141660"/>
                <a:gridCol w="1446011"/>
                <a:gridCol w="2410018"/>
              </a:tblGrid>
              <a:tr h="621912"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+mj-lt"/>
                        </a:rPr>
                        <a:t>№ п/п</a:t>
                      </a:r>
                      <a:endParaRPr lang="ru-RU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+mj-lt"/>
                        </a:rPr>
                        <a:t>Мероприятие</a:t>
                      </a:r>
                      <a:endParaRPr lang="ru-RU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+mj-lt"/>
                        </a:rPr>
                        <a:t>Показатель</a:t>
                      </a:r>
                      <a:endParaRPr lang="ru-RU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+mj-lt"/>
                        </a:rPr>
                        <a:t>Контрольная точка</a:t>
                      </a:r>
                      <a:endParaRPr lang="ru-RU" b="0" dirty="0">
                        <a:latin typeface="+mj-lt"/>
                      </a:endParaRPr>
                    </a:p>
                  </a:txBody>
                  <a:tcPr/>
                </a:tc>
              </a:tr>
              <a:tr h="56268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Доля выпускников 9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 не получивших аттестат до 1 августа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%/число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01</a:t>
                      </a:r>
                      <a:r>
                        <a:rPr lang="ru-RU" sz="1600" baseline="0" dirty="0" smtClean="0"/>
                        <a:t> августа текущего года</a:t>
                      </a:r>
                      <a:endParaRPr lang="ru-RU" sz="1600" dirty="0"/>
                    </a:p>
                  </a:txBody>
                  <a:tcPr/>
                </a:tc>
              </a:tr>
              <a:tr h="79960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Доля выпускников  11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 не получивших аттестат до 1 августа</a:t>
                      </a:r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%/число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01</a:t>
                      </a:r>
                      <a:r>
                        <a:rPr lang="ru-RU" sz="1600" baseline="0" dirty="0" smtClean="0"/>
                        <a:t> августа текущего года</a:t>
                      </a:r>
                      <a:endParaRPr lang="ru-RU" sz="1600" dirty="0"/>
                    </a:p>
                  </a:txBody>
                  <a:tcPr/>
                </a:tc>
              </a:tr>
              <a:tr h="56268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Доля выпускников  9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 продолживших обучение в 10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%/число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05 сентября текущего года</a:t>
                      </a:r>
                      <a:endParaRPr lang="ru-RU" sz="1600" dirty="0"/>
                    </a:p>
                  </a:txBody>
                  <a:tcPr/>
                </a:tc>
              </a:tr>
              <a:tr h="103652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Доля обучающихся начального общего, основного общего, среднего общего образования, окончивших четверть, полугодие, год на «хорошо» и «отлично»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% от общей численности обучающихся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</a:t>
                      </a:r>
                      <a:r>
                        <a:rPr lang="ru-RU" sz="1600" baseline="0" dirty="0" smtClean="0"/>
                        <a:t> 05 число окончания промежуточной и итоговой аттестации</a:t>
                      </a:r>
                      <a:endParaRPr lang="ru-RU" sz="1600" dirty="0"/>
                    </a:p>
                  </a:txBody>
                  <a:tcPr/>
                </a:tc>
              </a:tr>
              <a:tr h="79960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%</a:t>
                      </a:r>
                      <a:r>
                        <a:rPr lang="ru-RU" sz="1600" baseline="0" dirty="0" smtClean="0"/>
                        <a:t> участия в школьном этапе ВСОШ от общего количества обучающихся 5-11 </a:t>
                      </a:r>
                      <a:r>
                        <a:rPr lang="ru-RU" sz="1600" baseline="0" dirty="0" err="1" smtClean="0"/>
                        <a:t>кл</a:t>
                      </a:r>
                      <a:r>
                        <a:rPr lang="ru-RU" sz="1600" baseline="0" dirty="0" smtClean="0"/>
                        <a:t>. (человеко-предметов)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По</a:t>
                      </a:r>
                      <a:r>
                        <a:rPr lang="ru-RU" sz="1600" baseline="0" dirty="0" smtClean="0"/>
                        <a:t> итогам завершения этапа ВСОШ</a:t>
                      </a:r>
                      <a:endParaRPr lang="ru-RU" sz="1600" dirty="0"/>
                    </a:p>
                  </a:txBody>
                  <a:tcPr/>
                </a:tc>
              </a:tr>
              <a:tr h="72957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% участников</a:t>
                      </a:r>
                      <a:r>
                        <a:rPr lang="ru-RU" sz="1600" baseline="0" dirty="0" smtClean="0"/>
                        <a:t> муниципального этапа ВСОШ от участников школьного этапа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По итогам завершения </a:t>
                      </a:r>
                      <a:r>
                        <a:rPr lang="ru-RU" sz="1600" dirty="0" err="1" smtClean="0"/>
                        <a:t>мун</a:t>
                      </a:r>
                      <a:r>
                        <a:rPr lang="ru-RU" sz="1600" dirty="0" smtClean="0"/>
                        <a:t>. этапа ВСОШ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423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dirty="0" smtClean="0"/>
              <a:t>Стратегия развития образования</a:t>
            </a:r>
            <a:br>
              <a:rPr lang="ru-RU" sz="2000" dirty="0" smtClean="0"/>
            </a:br>
            <a:r>
              <a:rPr lang="ru-RU" sz="2000" dirty="0" smtClean="0"/>
              <a:t>контрольные точки реализации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424716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к</a:t>
            </a:r>
            <a:r>
              <a:rPr lang="ru-RU" sz="2400" dirty="0" smtClean="0"/>
              <a:t>ачество образования</a:t>
            </a:r>
            <a:endParaRPr lang="ru-RU" sz="2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106366"/>
              </p:ext>
            </p:extLst>
          </p:nvPr>
        </p:nvGraphicFramePr>
        <p:xfrm>
          <a:off x="395536" y="1700808"/>
          <a:ext cx="8496944" cy="4968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/>
                <a:gridCol w="4300443"/>
                <a:gridCol w="1496201"/>
                <a:gridCol w="2124236"/>
              </a:tblGrid>
              <a:tr h="73038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№ п/п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Мероприятие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Показатель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Контрольная точка</a:t>
                      </a:r>
                      <a:endParaRPr lang="ru-RU" sz="1600" dirty="0"/>
                    </a:p>
                  </a:txBody>
                  <a:tcPr/>
                </a:tc>
              </a:tr>
              <a:tr h="856831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7.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Статус</a:t>
                      </a:r>
                      <a:r>
                        <a:rPr lang="ru-RU" sz="1600" baseline="0" dirty="0" smtClean="0"/>
                        <a:t> школы с низкими образовательными результатами по итогам оценки ФИОКО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Да/нет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 сентября текущего года</a:t>
                      </a:r>
                      <a:endParaRPr lang="ru-RU" sz="1600" dirty="0"/>
                    </a:p>
                  </a:txBody>
                  <a:tcPr/>
                </a:tc>
              </a:tr>
              <a:tr h="87667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8.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Статус школы с необъективными образовательными результатами по итогам оценки ФИОКО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Да/нет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 сентября текущего года</a:t>
                      </a:r>
                      <a:endParaRPr lang="ru-RU" sz="1600" dirty="0"/>
                    </a:p>
                  </a:txBody>
                  <a:tcPr/>
                </a:tc>
              </a:tr>
              <a:tr h="162797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9.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Доля обучающихся, участвующих в олимпиадах и иных интеллектуальных и (или) творческих конкурсах, утверждаемых Министерством просвещения РФ на текущий учебный год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% от общей численности учащихся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 25 июня, 25</a:t>
                      </a:r>
                      <a:r>
                        <a:rPr lang="ru-RU" sz="1600" baseline="0" dirty="0" smtClean="0"/>
                        <a:t> октября текущего года</a:t>
                      </a:r>
                      <a:endParaRPr lang="ru-RU" sz="1600" dirty="0"/>
                    </a:p>
                  </a:txBody>
                  <a:tcPr/>
                </a:tc>
              </a:tr>
              <a:tr h="87667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10.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Доля обучающихся, оставленных на повторный год обучения по уровням образования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 01 июня текущего года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607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dirty="0" smtClean="0"/>
              <a:t>СТРАТЕГИЯ РАЗВИТИЯ ОБРАЗОВАНИЯ</a:t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24744"/>
            <a:ext cx="7853496" cy="5352708"/>
          </a:xfrm>
        </p:spPr>
        <p:txBody>
          <a:bodyPr/>
          <a:lstStyle/>
          <a:p>
            <a:pPr algn="ctr"/>
            <a:r>
              <a:rPr lang="ru-RU" dirty="0" smtClean="0"/>
              <a:t>ПРОЕКТНАЯ ДЕТЕЛЬНОСТЬ</a:t>
            </a:r>
          </a:p>
          <a:p>
            <a:pPr algn="ctr"/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248543"/>
              </p:ext>
            </p:extLst>
          </p:nvPr>
        </p:nvGraphicFramePr>
        <p:xfrm>
          <a:off x="323528" y="1597667"/>
          <a:ext cx="8496944" cy="50008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554"/>
                <a:gridCol w="3910098"/>
                <a:gridCol w="1969068"/>
                <a:gridCol w="2016224"/>
              </a:tblGrid>
              <a:tr h="64304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№ п/п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Мероприятие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Показатель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Контрольная точка</a:t>
                      </a:r>
                      <a:endParaRPr lang="ru-RU" sz="1600" dirty="0"/>
                    </a:p>
                  </a:txBody>
                  <a:tcPr/>
                </a:tc>
              </a:tr>
              <a:tr h="758193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% охвата</a:t>
                      </a:r>
                      <a:r>
                        <a:rPr lang="ru-RU" sz="1600" baseline="0" dirty="0" smtClean="0"/>
                        <a:t> обучающихся, занимающихся в школьных спортивных клубах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Ежеквартально на 05 число</a:t>
                      </a:r>
                      <a:endParaRPr lang="ru-RU" sz="1600" dirty="0"/>
                    </a:p>
                  </a:txBody>
                  <a:tcPr/>
                </a:tc>
              </a:tr>
              <a:tr h="8142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Число мероприятий, организованных на базе школьных спортивных клубов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число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Ежеквартально на 05 число</a:t>
                      </a:r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  <a:tr h="8142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Охват услугами дополнительного образования детей в возрасте от 5 до 18 лет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Ежемесячно на 01 число</a:t>
                      </a:r>
                      <a:endParaRPr lang="ru-RU" sz="1600" dirty="0"/>
                    </a:p>
                  </a:txBody>
                  <a:tcPr/>
                </a:tc>
              </a:tr>
              <a:tr h="129683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Реализация программ дополнительного образования на базе Центра естественно-научной, технической направленности «Точка роста»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% учащихся, занимающихся в кружках</a:t>
                      </a:r>
                      <a:r>
                        <a:rPr lang="ru-RU" sz="1600" baseline="0" dirty="0" smtClean="0"/>
                        <a:t> по указанным направлениям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Ежеквартально на 05 число</a:t>
                      </a:r>
                      <a:endParaRPr lang="ru-RU" sz="1600" dirty="0"/>
                    </a:p>
                  </a:txBody>
                  <a:tcPr/>
                </a:tc>
              </a:tr>
              <a:tr h="643048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5.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Наличие профильных классов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Число/направление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 01 сентября текущего года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147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404664"/>
            <a:ext cx="7520940" cy="648072"/>
          </a:xfrm>
        </p:spPr>
        <p:txBody>
          <a:bodyPr/>
          <a:lstStyle/>
          <a:p>
            <a:pPr algn="ctr"/>
            <a:r>
              <a:rPr lang="ru-RU" sz="2000" dirty="0"/>
              <a:t>СТРАТЕГИЯ РАЗВИТИЯ ОБРАЗОВАНИЯ</a:t>
            </a:r>
            <a:br>
              <a:rPr lang="ru-RU" sz="2000" dirty="0"/>
            </a:br>
            <a:r>
              <a:rPr lang="ru-RU" sz="1800" dirty="0" smtClean="0"/>
              <a:t>проектная деятельность</a:t>
            </a:r>
            <a:endParaRPr lang="ru-RU" sz="1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2279086"/>
              </p:ext>
            </p:extLst>
          </p:nvPr>
        </p:nvGraphicFramePr>
        <p:xfrm>
          <a:off x="179512" y="1268760"/>
          <a:ext cx="8713664" cy="5400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3816424"/>
                <a:gridCol w="2694233"/>
                <a:gridCol w="1698951"/>
              </a:tblGrid>
              <a:tr h="78981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№ п/п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Мероприятие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Показатель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Контрольная точка</a:t>
                      </a:r>
                      <a:endParaRPr lang="ru-RU" sz="1600" dirty="0"/>
                    </a:p>
                  </a:txBody>
                  <a:tcPr/>
                </a:tc>
              </a:tr>
              <a:tr h="82075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6.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Участие </a:t>
                      </a:r>
                      <a:r>
                        <a:rPr lang="ru-RU" sz="1400" dirty="0" smtClean="0"/>
                        <a:t>в муниципальной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baseline="0" dirty="0" smtClean="0"/>
                        <a:t>научно-практической конференции «Школа успеха»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Количество обучающихся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01 апреля текущего года</a:t>
                      </a:r>
                      <a:endParaRPr lang="ru-RU" sz="1400" dirty="0"/>
                    </a:p>
                  </a:txBody>
                  <a:tcPr/>
                </a:tc>
              </a:tr>
              <a:tr h="82075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7.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Участие в конкурсах профессионального</a:t>
                      </a:r>
                      <a:r>
                        <a:rPr lang="ru-RU" sz="1400" baseline="0" dirty="0" smtClean="0"/>
                        <a:t> мастерства муниципального, регионального, всероссийского уровня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Количество обучающихся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 25 декабря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текущего года</a:t>
                      </a:r>
                      <a:endParaRPr lang="ru-RU" sz="1400" dirty="0"/>
                    </a:p>
                  </a:txBody>
                  <a:tcPr/>
                </a:tc>
              </a:tr>
              <a:tr h="63134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8.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 smtClean="0"/>
                        <a:t>Участие в краевом Чемпионате по решению социальных кейсов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Количество обучающихся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 25 мая текущего года</a:t>
                      </a:r>
                      <a:endParaRPr lang="ru-RU" sz="1400" dirty="0"/>
                    </a:p>
                  </a:txBody>
                  <a:tcPr/>
                </a:tc>
              </a:tr>
              <a:tr h="53860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9.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Участие в мероприятиях, проводимых Российским союзом молодежи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Число </a:t>
                      </a:r>
                      <a:r>
                        <a:rPr lang="ru-RU" sz="1400" dirty="0" smtClean="0"/>
                        <a:t>мероприятий/Количество обучающихся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Ежеквартально на 05 число</a:t>
                      </a:r>
                      <a:endParaRPr lang="ru-RU" sz="1400" dirty="0"/>
                    </a:p>
                  </a:txBody>
                  <a:tcPr/>
                </a:tc>
              </a:tr>
              <a:tr h="106291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10.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Реализация целевой</a:t>
                      </a:r>
                      <a:r>
                        <a:rPr lang="ru-RU" sz="1400" baseline="0" dirty="0" smtClean="0"/>
                        <a:t> модели </a:t>
                      </a:r>
                      <a:r>
                        <a:rPr lang="ru-RU" sz="1400" dirty="0" smtClean="0"/>
                        <a:t>наставничества в образовательной организации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Число наставников/наставляемых среди обучающихся;</a:t>
                      </a:r>
                    </a:p>
                    <a:p>
                      <a:pPr algn="ctr"/>
                      <a:r>
                        <a:rPr lang="ru-RU" sz="1400" dirty="0" smtClean="0"/>
                        <a:t>Число молодых специалистов до 35 лет/ наставников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 20</a:t>
                      </a:r>
                      <a:r>
                        <a:rPr lang="ru-RU" sz="1400" baseline="0" dirty="0" smtClean="0"/>
                        <a:t> декабря текущего года</a:t>
                      </a:r>
                      <a:endParaRPr lang="ru-RU" sz="1400" dirty="0"/>
                    </a:p>
                  </a:txBody>
                  <a:tcPr/>
                </a:tc>
              </a:tr>
              <a:tr h="64108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en-US" sz="1400" b="0" dirty="0" smtClean="0"/>
                        <a:t>Создание информационно-библиотечных центров общеобразовательных организаций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Да/нет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 1 сентября текущего года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727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116632"/>
            <a:ext cx="7520940" cy="792088"/>
          </a:xfrm>
        </p:spPr>
        <p:txBody>
          <a:bodyPr/>
          <a:lstStyle/>
          <a:p>
            <a:pPr algn="ctr"/>
            <a:r>
              <a:rPr lang="ru-RU" sz="2000" dirty="0" smtClean="0"/>
              <a:t>СТРАТЕГИЯ РАЗВИТИЯ ОБРАЗОВАНИЯ</a:t>
            </a:r>
            <a:br>
              <a:rPr lang="ru-RU" sz="2000" dirty="0" smtClean="0"/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48680"/>
            <a:ext cx="8424936" cy="5928772"/>
          </a:xfrm>
        </p:spPr>
        <p:txBody>
          <a:bodyPr/>
          <a:lstStyle/>
          <a:p>
            <a:pPr algn="ctr"/>
            <a:r>
              <a:rPr lang="ru-RU" dirty="0" smtClean="0"/>
              <a:t>ВНЕУРОЧНАЯ ДЕЯТЕЛЬНОСТЬ</a:t>
            </a:r>
          </a:p>
          <a:p>
            <a:pPr algn="ctr"/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853370"/>
              </p:ext>
            </p:extLst>
          </p:nvPr>
        </p:nvGraphicFramePr>
        <p:xfrm>
          <a:off x="395536" y="1052737"/>
          <a:ext cx="8496944" cy="5744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/>
                <a:gridCol w="3384376"/>
                <a:gridCol w="2412268"/>
                <a:gridCol w="2124236"/>
              </a:tblGrid>
              <a:tr h="802317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№ п/п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Мероприятие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Показатель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Контрольная точка</a:t>
                      </a:r>
                      <a:endParaRPr lang="ru-RU" sz="1600" dirty="0"/>
                    </a:p>
                  </a:txBody>
                  <a:tcPr/>
                </a:tc>
              </a:tr>
              <a:tr h="806191"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1.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Реализация</a:t>
                      </a:r>
                      <a:r>
                        <a:rPr lang="ru-RU" sz="1500" baseline="0" dirty="0" smtClean="0"/>
                        <a:t> рабочей программы воспитания ОО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Число мероприятий/численность</a:t>
                      </a:r>
                      <a:r>
                        <a:rPr lang="ru-RU" sz="1500" baseline="0" dirty="0" smtClean="0"/>
                        <a:t> участников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Ежеквартально на 05 число</a:t>
                      </a:r>
                      <a:endParaRPr lang="ru-RU" sz="1500" dirty="0"/>
                    </a:p>
                  </a:txBody>
                  <a:tcPr/>
                </a:tc>
              </a:tr>
              <a:tr h="806191"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2.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Деятельность</a:t>
                      </a:r>
                      <a:r>
                        <a:rPr lang="ru-RU" sz="1500" baseline="0" dirty="0" smtClean="0"/>
                        <a:t> отрядов </a:t>
                      </a:r>
                      <a:r>
                        <a:rPr lang="ru-RU" sz="1500" baseline="0" dirty="0" err="1" smtClean="0"/>
                        <a:t>юнармии</a:t>
                      </a:r>
                      <a:r>
                        <a:rPr lang="ru-RU" sz="1500" baseline="0" dirty="0" smtClean="0"/>
                        <a:t>, волонтерского движения, ученического самоуправления, ЮИД, ЮДП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Число отрядов/участников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Ежеквартально на 05 число</a:t>
                      </a:r>
                      <a:endParaRPr lang="ru-RU" sz="1500" dirty="0"/>
                    </a:p>
                  </a:txBody>
                  <a:tcPr/>
                </a:tc>
              </a:tr>
              <a:tr h="1043306"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3.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Реализация мероприятий по патриотическому воспитанию молодежи ЛМО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/>
                        <a:t>Число мероприятий/численность</a:t>
                      </a:r>
                      <a:r>
                        <a:rPr lang="ru-RU" sz="1500" baseline="0" dirty="0" smtClean="0"/>
                        <a:t> участников</a:t>
                      </a:r>
                      <a:endParaRPr lang="ru-RU" sz="1500" dirty="0" smtClean="0"/>
                    </a:p>
                    <a:p>
                      <a:pPr algn="ctr"/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/>
                        <a:t>Ежеквартально на 05 число</a:t>
                      </a:r>
                    </a:p>
                    <a:p>
                      <a:pPr algn="ctr"/>
                      <a:endParaRPr lang="ru-RU" sz="1500" dirty="0"/>
                    </a:p>
                  </a:txBody>
                  <a:tcPr/>
                </a:tc>
              </a:tr>
              <a:tr h="1280421"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4.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Охват мероприятиями, направленными на раннюю профессиональную ориентацию, в  том числе рамках программы «Билет в будущее»,</a:t>
                      </a:r>
                      <a:r>
                        <a:rPr lang="ru-RU" sz="15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15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Проектория</a:t>
                      </a:r>
                      <a:r>
                        <a:rPr lang="ru-RU" sz="15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/>
                        <a:t>Число мероприятий/численность</a:t>
                      </a:r>
                      <a:r>
                        <a:rPr lang="ru-RU" sz="1500" baseline="0" dirty="0" smtClean="0"/>
                        <a:t> участников</a:t>
                      </a:r>
                      <a:endParaRPr lang="ru-RU" sz="1500" dirty="0" smtClean="0"/>
                    </a:p>
                    <a:p>
                      <a:pPr algn="ctr"/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/>
                        <a:t>Ежеквартально на 05 число</a:t>
                      </a:r>
                    </a:p>
                    <a:p>
                      <a:pPr algn="ctr"/>
                      <a:endParaRPr lang="ru-RU" sz="1500" dirty="0"/>
                    </a:p>
                  </a:txBody>
                  <a:tcPr/>
                </a:tc>
              </a:tr>
              <a:tr h="806191"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5.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Реализация ПФДО 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/>
                        <a:t>Число</a:t>
                      </a:r>
                      <a:r>
                        <a:rPr lang="ru-RU" sz="1500" baseline="0" dirty="0" smtClean="0"/>
                        <a:t> выданных сертификатов ПФДО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/>
                        <a:t>Ежемесячно на 05 число</a:t>
                      </a:r>
                    </a:p>
                    <a:p>
                      <a:pPr algn="ctr"/>
                      <a:endParaRPr lang="ru-RU" sz="15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064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 smtClean="0"/>
              <a:t>Стратегия развития образования</a:t>
            </a:r>
            <a:br>
              <a:rPr lang="ru-RU" sz="2400" dirty="0" smtClean="0"/>
            </a:br>
            <a:r>
              <a:rPr lang="ru-RU" sz="1800" dirty="0" smtClean="0"/>
              <a:t>совершенствование уровня педагогического мастерства</a:t>
            </a:r>
            <a:endParaRPr lang="ru-RU" sz="1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1071997"/>
              </p:ext>
            </p:extLst>
          </p:nvPr>
        </p:nvGraphicFramePr>
        <p:xfrm>
          <a:off x="179512" y="1233565"/>
          <a:ext cx="8784976" cy="5454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4397"/>
                <a:gridCol w="3938092"/>
                <a:gridCol w="2650639"/>
                <a:gridCol w="1741848"/>
              </a:tblGrid>
              <a:tr h="124371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 п/п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Мероприятие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Контрольная точка</a:t>
                      </a:r>
                      <a:endParaRPr lang="ru-RU" dirty="0"/>
                    </a:p>
                  </a:txBody>
                  <a:tcPr/>
                </a:tc>
              </a:tr>
              <a:tr h="964227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altLang="en-US" sz="1400" b="0" dirty="0" smtClean="0"/>
                        <a:t>Использование сервисов федеральной информационно-сервисной платформы ЦОС</a:t>
                      </a:r>
                      <a:r>
                        <a:rPr lang="ru-RU" altLang="en-US" sz="1400" b="0" baseline="0" dirty="0" smtClean="0"/>
                        <a:t> </a:t>
                      </a:r>
                      <a:r>
                        <a:rPr lang="ru-RU" altLang="en-US" sz="1400" b="0" dirty="0" smtClean="0"/>
                        <a:t>педагогическими работниками ОО</a:t>
                      </a:r>
                      <a:r>
                        <a:rPr lang="ru-RU" altLang="en-US" sz="1400" b="0" baseline="0" dirty="0" smtClean="0"/>
                        <a:t> </a:t>
                      </a:r>
                      <a:r>
                        <a:rPr lang="ru-RU" altLang="en-US" sz="1400" b="0" dirty="0" smtClean="0"/>
                        <a:t>в образовательном</a:t>
                      </a:r>
                      <a:r>
                        <a:rPr lang="ru-RU" altLang="en-US" sz="1400" b="0" baseline="0" dirty="0" smtClean="0"/>
                        <a:t> пр</a:t>
                      </a:r>
                      <a:r>
                        <a:rPr lang="ru-RU" altLang="en-US" sz="1400" b="0" dirty="0" smtClean="0"/>
                        <a:t>оцессе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Количество уроков/предметы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Ежеквартально до 05 числа</a:t>
                      </a:r>
                      <a:endParaRPr lang="ru-RU" sz="1400" dirty="0"/>
                    </a:p>
                  </a:txBody>
                  <a:tcPr/>
                </a:tc>
              </a:tr>
              <a:tr h="1139757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Повышение квалификации педагогических работников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Количество учителей, прошедших предметные курсы повышения квалификации/количество курсов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Ежеквартально до 05 числа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964227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Привлечение молодых специалистов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количество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</a:t>
                      </a:r>
                      <a:r>
                        <a:rPr lang="ru-RU" sz="1400" baseline="0" dirty="0" smtClean="0"/>
                        <a:t> 01 сентября текущего года</a:t>
                      </a:r>
                      <a:endParaRPr lang="ru-RU" sz="1400" dirty="0"/>
                    </a:p>
                  </a:txBody>
                  <a:tcPr/>
                </a:tc>
              </a:tr>
              <a:tr h="112387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altLang="en-US" sz="1400" dirty="0" smtClean="0"/>
                        <a:t>Повышение профессиональных компетенций управленческих команд:</a:t>
                      </a:r>
                    </a:p>
                    <a:p>
                      <a:r>
                        <a:rPr lang="ru-RU" sz="1400" dirty="0" smtClean="0"/>
                        <a:t>Курсы повышения квалификации АУП;</a:t>
                      </a:r>
                    </a:p>
                    <a:p>
                      <a:r>
                        <a:rPr lang="ru-RU" sz="1400" dirty="0" smtClean="0"/>
                        <a:t>Реализация проектов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Количество работников</a:t>
                      </a:r>
                      <a:r>
                        <a:rPr lang="ru-RU" sz="1400" baseline="0" dirty="0" smtClean="0"/>
                        <a:t> АУП, повысивших квалификацию;</a:t>
                      </a:r>
                    </a:p>
                    <a:p>
                      <a:r>
                        <a:rPr lang="ru-RU" sz="1400" baseline="0" dirty="0" smtClean="0"/>
                        <a:t>Число реализуемых проектов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Ежеквартально до 05 числа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969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1800" dirty="0"/>
              <a:t>Стратегия развития образования</a:t>
            </a:r>
            <a:br>
              <a:rPr lang="ru-RU" sz="1800" dirty="0"/>
            </a:br>
            <a:r>
              <a:rPr lang="ru-RU" sz="1800" dirty="0"/>
              <a:t>совершенствование уровня педагогического мастерства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1928130"/>
              </p:ext>
            </p:extLst>
          </p:nvPr>
        </p:nvGraphicFramePr>
        <p:xfrm>
          <a:off x="323528" y="1124744"/>
          <a:ext cx="8568953" cy="5540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3"/>
                <a:gridCol w="3998885"/>
                <a:gridCol w="2423031"/>
                <a:gridCol w="1570974"/>
              </a:tblGrid>
              <a:tr h="896296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№ п/п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Мероприятие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Показатель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Контрольная точка</a:t>
                      </a:r>
                      <a:endParaRPr lang="ru-RU" sz="1800" dirty="0"/>
                    </a:p>
                  </a:txBody>
                  <a:tcPr/>
                </a:tc>
              </a:tr>
              <a:tr h="93844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Деятельность методических объединений  образовательной организации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Число заседаний/</a:t>
                      </a:r>
                    </a:p>
                    <a:p>
                      <a:r>
                        <a:rPr lang="ru-RU" sz="1400" dirty="0" smtClean="0"/>
                        <a:t>протоколов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Ежеквартально на 05 число</a:t>
                      </a:r>
                      <a:endParaRPr lang="ru-RU" sz="1400" dirty="0"/>
                    </a:p>
                  </a:txBody>
                  <a:tcPr/>
                </a:tc>
              </a:tr>
              <a:tr h="1181856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Обмен</a:t>
                      </a:r>
                      <a:r>
                        <a:rPr lang="ru-RU" sz="1400" baseline="0" dirty="0" smtClean="0"/>
                        <a:t> опытом и профессиональным мастерством педагогических работников через мастер-классы, открытые уроки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Количество открытых уроков,</a:t>
                      </a:r>
                      <a:r>
                        <a:rPr lang="ru-RU" sz="1400" baseline="0" dirty="0" smtClean="0"/>
                        <a:t> мастер-классов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Ежеквартально на 05 число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93844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Повышение квалификационной категории педагогическими работниками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Число </a:t>
                      </a:r>
                      <a:r>
                        <a:rPr lang="ru-RU" sz="1400" dirty="0" err="1" smtClean="0"/>
                        <a:t>пед</a:t>
                      </a:r>
                      <a:r>
                        <a:rPr lang="ru-RU" sz="1400" dirty="0" smtClean="0"/>
                        <a:t>. работников,</a:t>
                      </a:r>
                      <a:r>
                        <a:rPr lang="ru-RU" sz="1400" baseline="0" dirty="0" smtClean="0"/>
                        <a:t> повысивших кв. категорию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 раза в год на 05 число</a:t>
                      </a:r>
                      <a:endParaRPr lang="ru-RU" sz="1400" dirty="0"/>
                    </a:p>
                  </a:txBody>
                  <a:tcPr/>
                </a:tc>
              </a:tr>
              <a:tr h="151756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Внедрение нового ФГОС начального и основного общего образования:</a:t>
                      </a:r>
                    </a:p>
                    <a:p>
                      <a:r>
                        <a:rPr lang="ru-RU" sz="1400" dirty="0" smtClean="0"/>
                        <a:t>Повышение</a:t>
                      </a:r>
                      <a:r>
                        <a:rPr lang="ru-RU" sz="1400" baseline="0" dirty="0" smtClean="0"/>
                        <a:t> квалификации </a:t>
                      </a:r>
                      <a:r>
                        <a:rPr lang="ru-RU" sz="1400" baseline="0" dirty="0" err="1" smtClean="0"/>
                        <a:t>пед</a:t>
                      </a:r>
                      <a:r>
                        <a:rPr lang="ru-RU" sz="1400" baseline="0" dirty="0" smtClean="0"/>
                        <a:t>. работников;</a:t>
                      </a:r>
                    </a:p>
                    <a:p>
                      <a:r>
                        <a:rPr lang="ru-RU" sz="1400" baseline="0" dirty="0" smtClean="0"/>
                        <a:t>Внесение изменений в рабочие программы;</a:t>
                      </a:r>
                    </a:p>
                    <a:p>
                      <a:r>
                        <a:rPr lang="ru-RU" sz="1400" baseline="0" dirty="0" smtClean="0"/>
                        <a:t>Проведение </a:t>
                      </a:r>
                      <a:r>
                        <a:rPr lang="ru-RU" sz="1400" baseline="0" dirty="0" smtClean="0"/>
                        <a:t>методических объединений</a:t>
                      </a:r>
                      <a:r>
                        <a:rPr lang="ru-RU" sz="1400" baseline="0" dirty="0" smtClean="0"/>
                        <a:t>, </a:t>
                      </a:r>
                      <a:r>
                        <a:rPr lang="ru-RU" sz="1400" baseline="0" dirty="0" err="1" smtClean="0"/>
                        <a:t>пед</a:t>
                      </a:r>
                      <a:r>
                        <a:rPr lang="ru-RU" sz="1400" baseline="0" dirty="0" smtClean="0"/>
                        <a:t>. советов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Число учителей,</a:t>
                      </a:r>
                      <a:r>
                        <a:rPr lang="ru-RU" sz="1400" baseline="0" dirty="0" smtClean="0"/>
                        <a:t> прошедших курсы повышения;</a:t>
                      </a:r>
                    </a:p>
                    <a:p>
                      <a:r>
                        <a:rPr lang="ru-RU" sz="1400" baseline="0" dirty="0" smtClean="0"/>
                        <a:t>Число рабочих программ;</a:t>
                      </a:r>
                    </a:p>
                    <a:p>
                      <a:r>
                        <a:rPr lang="ru-RU" sz="1400" baseline="0" dirty="0" smtClean="0"/>
                        <a:t>Количество заседаний/протоколы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Ежеквартально на 05 число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214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dirty="0" smtClean="0"/>
              <a:t>Стратегия развития образования</a:t>
            </a:r>
            <a:br>
              <a:rPr lang="ru-RU" sz="2000" dirty="0" smtClean="0"/>
            </a:br>
            <a:r>
              <a:rPr lang="ru-RU" sz="2000" dirty="0" smtClean="0"/>
              <a:t>информационная открытость</a:t>
            </a: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2247292"/>
              </p:ext>
            </p:extLst>
          </p:nvPr>
        </p:nvGraphicFramePr>
        <p:xfrm>
          <a:off x="323528" y="1268762"/>
          <a:ext cx="8425880" cy="5294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/>
                <a:gridCol w="4176464"/>
                <a:gridCol w="2016224"/>
                <a:gridCol w="1657128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 п/п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Мероприятие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Контрольная точка</a:t>
                      </a:r>
                      <a:endParaRPr lang="ru-RU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ru-RU" dirty="0" smtClean="0"/>
                        <a:t>1.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Наполняемость сайтов ОО, своевременное размещение и обновление документов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Соответствие требованиям законодательства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Ежеквартально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на 01 число</a:t>
                      </a:r>
                      <a:endParaRPr lang="ru-RU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Ведение АИС «Сетевой город. Образование»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Заполняемость</a:t>
                      </a:r>
                      <a:r>
                        <a:rPr lang="ru-RU" baseline="0" dirty="0" smtClean="0"/>
                        <a:t> эл. журнала; наполняемость всех разделов;</a:t>
                      </a:r>
                    </a:p>
                    <a:p>
                      <a:r>
                        <a:rPr lang="ru-RU" baseline="0" dirty="0" smtClean="0"/>
                        <a:t>Достоверность информации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Ежеквартально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на 01 число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ru-RU" dirty="0" smtClean="0"/>
                        <a:t>3.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Наличие и регулярное обновление страницы учреждения в </a:t>
                      </a:r>
                      <a:r>
                        <a:rPr lang="ru-RU" dirty="0" err="1" smtClean="0"/>
                        <a:t>Инстаграмм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Да/нет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Ежемесячно на 01 число</a:t>
                      </a:r>
                      <a:endParaRPr lang="ru-RU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ru-RU" dirty="0" smtClean="0"/>
                        <a:t>4.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Проведение родительских собраний, лекториев, консультаций, совместных мероприятий для родителей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Ежеквартально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на 01 число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726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520940" cy="864096"/>
          </a:xfrm>
        </p:spPr>
        <p:txBody>
          <a:bodyPr/>
          <a:lstStyle/>
          <a:p>
            <a:pPr algn="ctr"/>
            <a:r>
              <a:rPr lang="ru-RU" sz="2200" dirty="0" smtClean="0"/>
              <a:t>Стратегия развития образования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административный менеджмент</a:t>
            </a: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9167265"/>
              </p:ext>
            </p:extLst>
          </p:nvPr>
        </p:nvGraphicFramePr>
        <p:xfrm>
          <a:off x="467545" y="1700808"/>
          <a:ext cx="8352928" cy="4926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3"/>
                <a:gridCol w="3672408"/>
                <a:gridCol w="2088232"/>
                <a:gridCol w="2016225"/>
              </a:tblGrid>
              <a:tr h="96490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 п/п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Мероприятие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Контрольная точка</a:t>
                      </a:r>
                      <a:endParaRPr lang="ru-RU" dirty="0"/>
                    </a:p>
                  </a:txBody>
                  <a:tcPr/>
                </a:tc>
              </a:tr>
              <a:tr h="964907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Наличие и реализация Программы развития образовательной</a:t>
                      </a:r>
                      <a:r>
                        <a:rPr lang="ru-RU" sz="1600" baseline="0" dirty="0" smtClean="0"/>
                        <a:t>  организации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Да/нет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 раза в год на 01 число полугодия</a:t>
                      </a:r>
                      <a:endParaRPr lang="ru-RU" sz="1600" dirty="0"/>
                    </a:p>
                  </a:txBody>
                  <a:tcPr/>
                </a:tc>
              </a:tr>
              <a:tr h="964907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Публикация</a:t>
                      </a:r>
                      <a:r>
                        <a:rPr lang="ru-RU" sz="1600" baseline="0" dirty="0" smtClean="0"/>
                        <a:t> о</a:t>
                      </a:r>
                      <a:r>
                        <a:rPr lang="ru-RU" sz="1600" dirty="0" smtClean="0"/>
                        <a:t>тчета о </a:t>
                      </a:r>
                      <a:r>
                        <a:rPr lang="ru-RU" sz="1600" dirty="0" err="1" smtClean="0"/>
                        <a:t>самообследовании</a:t>
                      </a:r>
                      <a:r>
                        <a:rPr lang="ru-RU" sz="1600" dirty="0" smtClean="0"/>
                        <a:t> и Публичного</a:t>
                      </a:r>
                      <a:r>
                        <a:rPr lang="ru-RU" sz="1600" baseline="0" dirty="0" smtClean="0"/>
                        <a:t> доклада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 01 июня и 01 августа текущего года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 01 июня и 01 августа текущего года</a:t>
                      </a:r>
                      <a:endParaRPr lang="ru-RU" sz="1600" dirty="0"/>
                    </a:p>
                  </a:txBody>
                  <a:tcPr/>
                </a:tc>
              </a:tr>
              <a:tr h="964907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Реализация основной общеобразовательной программы</a:t>
                      </a:r>
                      <a:r>
                        <a:rPr lang="ru-RU" sz="1600" baseline="0" dirty="0" smtClean="0"/>
                        <a:t> образовательной организации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Достижение предметных результатов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По итогам промежуточной и итоговой аттестации</a:t>
                      </a:r>
                      <a:endParaRPr lang="ru-RU" sz="1600" dirty="0"/>
                    </a:p>
                  </a:txBody>
                  <a:tcPr/>
                </a:tc>
              </a:tr>
              <a:tr h="964907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Соответствие локальных актов образовательной организации законодательству РФ, своевременное обновление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Отсутствие нарушений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Ежеквартально на о1 число 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309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dirty="0"/>
              <a:t>Стратегия развития образования</a:t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административный менеджмент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4633893"/>
              </p:ext>
            </p:extLst>
          </p:nvPr>
        </p:nvGraphicFramePr>
        <p:xfrm>
          <a:off x="395536" y="1380482"/>
          <a:ext cx="8424936" cy="51894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343"/>
                <a:gridCol w="2988057"/>
                <a:gridCol w="2952328"/>
                <a:gridCol w="1872208"/>
              </a:tblGrid>
              <a:tr h="105600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 п/п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Мероприятие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Контрольная точка</a:t>
                      </a:r>
                      <a:endParaRPr lang="ru-RU" dirty="0"/>
                    </a:p>
                  </a:txBody>
                  <a:tcPr/>
                </a:tc>
              </a:tr>
              <a:tr h="1888736">
                <a:tc>
                  <a:txBody>
                    <a:bodyPr/>
                    <a:lstStyle/>
                    <a:p>
                      <a:r>
                        <a:rPr lang="ru-RU" dirty="0" smtClean="0"/>
                        <a:t>1.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Ведение ФИС ФРДО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Внесение</a:t>
                      </a:r>
                      <a:r>
                        <a:rPr lang="ru-RU" baseline="0" dirty="0" smtClean="0"/>
                        <a:t> сведений об аттестатах основного и среднего общего образования в течение 20 дней с момента выдачи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r>
                        <a:rPr lang="ru-RU" baseline="0" dirty="0" smtClean="0"/>
                        <a:t> июля текущего года</a:t>
                      </a:r>
                      <a:endParaRPr lang="ru-RU" dirty="0"/>
                    </a:p>
                  </a:txBody>
                  <a:tcPr/>
                </a:tc>
              </a:tr>
              <a:tr h="1156427"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Своевременное предоставление отчетности и достоверность информации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Отсутствие</a:t>
                      </a:r>
                      <a:r>
                        <a:rPr lang="ru-RU" baseline="0" dirty="0" smtClean="0"/>
                        <a:t> нарушения сроков предоставления отчетности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Ежемесячно на 01 число</a:t>
                      </a:r>
                      <a:endParaRPr lang="ru-RU" dirty="0"/>
                    </a:p>
                  </a:txBody>
                  <a:tcPr/>
                </a:tc>
              </a:tr>
              <a:tr h="1056004">
                <a:tc>
                  <a:txBody>
                    <a:bodyPr/>
                    <a:lstStyle/>
                    <a:p>
                      <a:r>
                        <a:rPr lang="ru-RU" dirty="0" smtClean="0"/>
                        <a:t>3.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Отсутствие обоснованных жалоб участников образовательного процесса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Число обращений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Ежеквартально на 01 число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292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651</TotalTime>
  <Words>1145</Words>
  <Application>Microsoft Office PowerPoint</Application>
  <PresentationFormat>Экран (4:3)</PresentationFormat>
  <Paragraphs>282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Углы</vt:lpstr>
      <vt:lpstr>СТРАТЕГИЯ РАЗВИТИЯ ОБРАЗОВАНИЯ контрольные точки реализации</vt:lpstr>
      <vt:lpstr>СТРАТЕГИЯ РАЗВИТИЯ ОБРАЗОВАНИЯ контрольные точки реализации</vt:lpstr>
      <vt:lpstr>Стратегия развития образования контрольные точки реализации</vt:lpstr>
      <vt:lpstr>СТРАТЕГИЯ РАЗВИТИЯ ОБРАЗОВАНИЯ </vt:lpstr>
      <vt:lpstr>СТРАТЕГИЯ РАЗВИТИЯ ОБРАЗОВАНИЯ проектная деятельность</vt:lpstr>
      <vt:lpstr>СТРАТЕГИЯ РАЗВИТИЯ ОБРАЗОВАНИЯ </vt:lpstr>
      <vt:lpstr>Стратегия развития образования совершенствование уровня педагогического мастерства</vt:lpstr>
      <vt:lpstr>Стратегия развития образования совершенствование уровня педагогического мастерства</vt:lpstr>
      <vt:lpstr>Стратегия развития образования информационная открытость</vt:lpstr>
      <vt:lpstr>Стратегия развития образования  административный менеджмент</vt:lpstr>
      <vt:lpstr>Стратегия развития образования  административный менеджмент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СТРАТЕГИЯ РАЗВИТИЯ ОБРАЗОВАНИЯ контрольные точки реализации</dc:title>
  <dc:creator>Admin</dc:creator>
  <cp:lastModifiedBy>Пользователь Windows</cp:lastModifiedBy>
  <cp:revision>40</cp:revision>
  <dcterms:created xsi:type="dcterms:W3CDTF">2021-11-30T12:08:01Z</dcterms:created>
  <dcterms:modified xsi:type="dcterms:W3CDTF">2021-12-03T07:51:56Z</dcterms:modified>
</cp:coreProperties>
</file>