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2" r:id="rId1"/>
  </p:sldMasterIdLst>
  <p:notesMasterIdLst>
    <p:notesMasterId r:id="rId3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浅色样式 3 - 强调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2" autoAdjust="0"/>
    <p:restoredTop sz="94660"/>
  </p:normalViewPr>
  <p:slideViewPr>
    <p:cSldViewPr snapToGrid="0">
      <p:cViewPr varScale="1">
        <p:scale>
          <a:sx n="82" d="100"/>
          <a:sy n="82" d="100"/>
        </p:scale>
        <p:origin x="-222" y="-84"/>
      </p:cViewPr>
      <p:guideLst>
        <p:guide orient="horz" pos="2160"/>
        <p:guide pos="389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9F218E0-E72F-4FB4-B861-C83F0E35F934}" type="doc">
      <dgm:prSet loTypeId="urn:microsoft.com/office/officeart/2005/8/layout/hList1" loCatId="list" qsTypeId="urn:microsoft.com/office/officeart/2005/8/quickstyle/simple1#1" qsCatId="simple" csTypeId="urn:microsoft.com/office/officeart/2005/8/colors/accent1_2#1" csCatId="accent1" phldr="0"/>
      <dgm:spPr/>
      <dgm:t>
        <a:bodyPr/>
        <a:lstStyle/>
        <a:p>
          <a:endParaRPr lang="zh-CN" altLang="en-US"/>
        </a:p>
      </dgm:t>
    </dgm:pt>
    <dgm:pt modelId="{17264811-B842-45CA-8023-890707C56826}">
      <dgm:prSet phldrT="[Текст]"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>
              <a:latin typeface="Times New Roman" panose="02020603050405020304" charset="0"/>
              <a:cs typeface="Times New Roman" panose="02020603050405020304" charset="0"/>
            </a:rPr>
            <a:t>Численность неуспевающих по отдельным предметам</a:t>
          </a:r>
        </a:p>
      </dgm:t>
    </dgm:pt>
    <dgm:pt modelId="{A109D010-9885-4F8F-B8E9-E2C717658764}" type="parTrans" cxnId="{D6770DA2-8B9E-4806-9D76-073DFBB62B36}">
      <dgm:prSet/>
      <dgm:spPr/>
      <dgm:t>
        <a:bodyPr/>
        <a:lstStyle/>
        <a:p>
          <a:endParaRPr lang="zh-CN" altLang="en-US"/>
        </a:p>
      </dgm:t>
    </dgm:pt>
    <dgm:pt modelId="{ABC69D63-56ED-48ED-9346-231F6A6139BF}" type="sibTrans" cxnId="{D6770DA2-8B9E-4806-9D76-073DFBB62B36}">
      <dgm:prSet/>
      <dgm:spPr/>
      <dgm:t>
        <a:bodyPr/>
        <a:lstStyle/>
        <a:p>
          <a:endParaRPr lang="zh-CN" altLang="en-US"/>
        </a:p>
      </dgm:t>
    </dgm:pt>
    <dgm:pt modelId="{3A04E1E2-A022-47CE-8997-EF18827AD0A2}">
      <dgm:prSet phldrT="[Текст]"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zh-CN" altLang="en-US">
              <a:latin typeface="Times New Roman" panose="02020603050405020304" charset="0"/>
              <a:cs typeface="Times New Roman" panose="02020603050405020304" charset="0"/>
            </a:rPr>
            <a:t>2018-2019 учебный год – 1,6%</a:t>
          </a:r>
        </a:p>
      </dgm:t>
    </dgm:pt>
    <dgm:pt modelId="{27D8CDC7-1381-4175-B7BB-6022CF4D82E6}" type="parTrans" cxnId="{9821CE2F-2AFB-4BFF-8CE9-1C456ED22793}">
      <dgm:prSet/>
      <dgm:spPr/>
      <dgm:t>
        <a:bodyPr/>
        <a:lstStyle/>
        <a:p>
          <a:endParaRPr lang="zh-CN" altLang="en-US"/>
        </a:p>
      </dgm:t>
    </dgm:pt>
    <dgm:pt modelId="{6093660C-20EB-4964-87F9-BCEC151AEF5F}" type="sibTrans" cxnId="{9821CE2F-2AFB-4BFF-8CE9-1C456ED22793}">
      <dgm:prSet/>
      <dgm:spPr/>
      <dgm:t>
        <a:bodyPr/>
        <a:lstStyle/>
        <a:p>
          <a:endParaRPr lang="zh-CN" altLang="en-US"/>
        </a:p>
      </dgm:t>
    </dgm:pt>
    <dgm:pt modelId="{2726F839-BA9B-4EA2-85CA-888F5382ADA7}">
      <dgm:prSet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zh-CN" altLang="en-US">
              <a:latin typeface="Times New Roman" panose="02020603050405020304" charset="0"/>
              <a:cs typeface="Times New Roman" panose="02020603050405020304" charset="0"/>
            </a:rPr>
            <a:t>2019-2020 учебный год - 0,79%   </a:t>
          </a:r>
        </a:p>
      </dgm:t>
    </dgm:pt>
    <dgm:pt modelId="{F7A825AB-E1B6-4D86-AAB4-1DDC1A6BB77C}" type="parTrans" cxnId="{E01BFACF-16CD-4760-9C80-F874C2B2ADE5}">
      <dgm:prSet/>
      <dgm:spPr/>
    </dgm:pt>
    <dgm:pt modelId="{B9666BE9-C1CE-4894-9E93-F6B69775B2E8}" type="sibTrans" cxnId="{E01BFACF-16CD-4760-9C80-F874C2B2ADE5}">
      <dgm:prSet/>
      <dgm:spPr/>
    </dgm:pt>
    <dgm:pt modelId="{B64B56B1-95B1-4B67-A587-B3A7055CE154}">
      <dgm:prSet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zh-CN" altLang="en-US">
              <a:latin typeface="Times New Roman" panose="02020603050405020304" charset="0"/>
              <a:cs typeface="Times New Roman" panose="02020603050405020304" charset="0"/>
            </a:rPr>
            <a:t>2020-2021 учебный год – 0,95%</a:t>
          </a:r>
        </a:p>
      </dgm:t>
    </dgm:pt>
    <dgm:pt modelId="{8181F72E-749A-4366-A98C-E335245A5186}" type="parTrans" cxnId="{867B869C-FA24-4597-B3F2-4D8F808D89C2}">
      <dgm:prSet/>
      <dgm:spPr/>
    </dgm:pt>
    <dgm:pt modelId="{34489E4C-2F13-4E4F-9BAC-38B3BEA30670}" type="sibTrans" cxnId="{867B869C-FA24-4597-B3F2-4D8F808D89C2}">
      <dgm:prSet/>
      <dgm:spPr/>
    </dgm:pt>
    <dgm:pt modelId="{1E2CC1A7-EE79-4C18-A179-CE42EF3B3F4A}">
      <dgm:prSet phldrT="[Текст]"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altLang="zh-CN" sz="1800">
              <a:latin typeface="Times New Roman" panose="02020603050405020304" charset="0"/>
              <a:cs typeface="Times New Roman" panose="02020603050405020304" charset="0"/>
            </a:rPr>
            <a:t>ШНОР по итогам оценочных процедур 2019-2020 учебного года</a:t>
          </a:r>
        </a:p>
      </dgm:t>
    </dgm:pt>
    <dgm:pt modelId="{4420C36B-7FD0-41F4-845A-9000C47B4900}" type="parTrans" cxnId="{7DF7FFDF-A409-4DCF-8D6F-85E60249D0D5}">
      <dgm:prSet/>
      <dgm:spPr/>
      <dgm:t>
        <a:bodyPr/>
        <a:lstStyle/>
        <a:p>
          <a:endParaRPr lang="zh-CN" altLang="en-US"/>
        </a:p>
      </dgm:t>
    </dgm:pt>
    <dgm:pt modelId="{1BAAE311-27E8-4383-9AB4-C15DA1D4E64A}" type="sibTrans" cxnId="{7DF7FFDF-A409-4DCF-8D6F-85E60249D0D5}">
      <dgm:prSet/>
      <dgm:spPr/>
      <dgm:t>
        <a:bodyPr/>
        <a:lstStyle/>
        <a:p>
          <a:endParaRPr lang="zh-CN" altLang="en-US"/>
        </a:p>
      </dgm:t>
    </dgm:pt>
    <dgm:pt modelId="{99B048AD-4207-4FBF-AC96-32E95F737103}">
      <dgm:prSet phldrT="[Текст]"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zh-CN" altLang="en-US">
              <a:latin typeface="Times New Roman" panose="02020603050405020304" charset="0"/>
              <a:cs typeface="Times New Roman" panose="02020603050405020304" charset="0"/>
            </a:rPr>
            <a:t>МБОУ Беневская СОШ №</a:t>
          </a:r>
          <a:r>
            <a:rPr lang="ru-RU" altLang="zh-CN">
              <a:latin typeface="Times New Roman" panose="02020603050405020304" charset="0"/>
              <a:cs typeface="Times New Roman" panose="02020603050405020304" charset="0"/>
            </a:rPr>
            <a:t>7</a:t>
          </a:r>
        </a:p>
      </dgm:t>
    </dgm:pt>
    <dgm:pt modelId="{51D632FF-BB4F-4E18-882E-B48E55588B8F}" type="parTrans" cxnId="{6B42BBD8-FCDB-4ED3-B4E8-D2BD258A0210}">
      <dgm:prSet/>
      <dgm:spPr/>
      <dgm:t>
        <a:bodyPr/>
        <a:lstStyle/>
        <a:p>
          <a:endParaRPr lang="zh-CN" altLang="en-US"/>
        </a:p>
      </dgm:t>
    </dgm:pt>
    <dgm:pt modelId="{FF53DED4-9E89-47A5-A21C-6C2BA42171BF}" type="sibTrans" cxnId="{6B42BBD8-FCDB-4ED3-B4E8-D2BD258A0210}">
      <dgm:prSet/>
      <dgm:spPr/>
      <dgm:t>
        <a:bodyPr/>
        <a:lstStyle/>
        <a:p>
          <a:endParaRPr lang="zh-CN" altLang="en-US"/>
        </a:p>
      </dgm:t>
    </dgm:pt>
    <dgm:pt modelId="{A484B16A-D33B-49BA-80C2-13C962B6C989}">
      <dgm:prSet phldrT="[Текст]"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>
              <a:latin typeface="Times New Roman" panose="02020603050405020304" charset="0"/>
              <a:cs typeface="Times New Roman" panose="02020603050405020304" charset="0"/>
            </a:rPr>
            <a:t>Школы с необъективными результатами</a:t>
          </a:r>
        </a:p>
      </dgm:t>
    </dgm:pt>
    <dgm:pt modelId="{57CF6C04-37F5-4AE7-BD5A-88A90D22B7DF}" type="parTrans" cxnId="{654A3952-2D9E-4444-B9A0-0C7DE00F2264}">
      <dgm:prSet/>
      <dgm:spPr/>
      <dgm:t>
        <a:bodyPr/>
        <a:lstStyle/>
        <a:p>
          <a:endParaRPr lang="zh-CN" altLang="en-US"/>
        </a:p>
      </dgm:t>
    </dgm:pt>
    <dgm:pt modelId="{A5EBB2B7-A37E-4898-A92E-017C79366253}" type="sibTrans" cxnId="{654A3952-2D9E-4444-B9A0-0C7DE00F2264}">
      <dgm:prSet/>
      <dgm:spPr/>
      <dgm:t>
        <a:bodyPr/>
        <a:lstStyle/>
        <a:p>
          <a:endParaRPr lang="zh-CN" altLang="en-US"/>
        </a:p>
      </dgm:t>
    </dgm:pt>
    <dgm:pt modelId="{3FE43A09-7FA9-430A-9A2C-BD8BB8A3FABC}">
      <dgm:prSet phldrT="[Текст]"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zh-CN" altLang="en-US">
              <a:latin typeface="Times New Roman" panose="02020603050405020304" charset="0"/>
              <a:cs typeface="Times New Roman" panose="02020603050405020304" charset="0"/>
            </a:rPr>
            <a:t>2018-2019 учебный год – 2</a:t>
          </a:r>
        </a:p>
      </dgm:t>
    </dgm:pt>
    <dgm:pt modelId="{681C8A90-C430-46FD-B21C-339809E07A93}" type="parTrans" cxnId="{90501521-7030-49AA-9503-EC1E7E2F6E3B}">
      <dgm:prSet/>
      <dgm:spPr/>
      <dgm:t>
        <a:bodyPr/>
        <a:lstStyle/>
        <a:p>
          <a:endParaRPr lang="zh-CN" altLang="en-US"/>
        </a:p>
      </dgm:t>
    </dgm:pt>
    <dgm:pt modelId="{65E243BC-A999-421C-8C58-849682F62438}" type="sibTrans" cxnId="{90501521-7030-49AA-9503-EC1E7E2F6E3B}">
      <dgm:prSet/>
      <dgm:spPr/>
      <dgm:t>
        <a:bodyPr/>
        <a:lstStyle/>
        <a:p>
          <a:endParaRPr lang="zh-CN" altLang="en-US"/>
        </a:p>
      </dgm:t>
    </dgm:pt>
    <dgm:pt modelId="{074EA93C-384B-4D8D-9739-3DD707264BB8}">
      <dgm:prSet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zh-CN" altLang="en-US">
              <a:latin typeface="Times New Roman" panose="02020603050405020304" charset="0"/>
              <a:cs typeface="Times New Roman" panose="02020603050405020304" charset="0"/>
            </a:rPr>
            <a:t>2019-2020 учебный год - 1</a:t>
          </a:r>
        </a:p>
      </dgm:t>
    </dgm:pt>
    <dgm:pt modelId="{5CA97750-8354-4ECD-9791-02157C0E7821}" type="parTrans" cxnId="{39132A15-78F9-416A-86F9-F316E7EDDAF8}">
      <dgm:prSet/>
      <dgm:spPr/>
    </dgm:pt>
    <dgm:pt modelId="{0FFB9EFE-CFCD-498F-83BA-82368B55E04A}" type="sibTrans" cxnId="{39132A15-78F9-416A-86F9-F316E7EDDAF8}">
      <dgm:prSet/>
      <dgm:spPr/>
    </dgm:pt>
    <dgm:pt modelId="{B7688150-E1FE-4DF0-AF32-D67ED1E504E5}">
      <dgm:prSet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zh-CN" altLang="en-US">
              <a:latin typeface="Times New Roman" panose="02020603050405020304" charset="0"/>
              <a:cs typeface="Times New Roman" panose="02020603050405020304" charset="0"/>
            </a:rPr>
            <a:t>2020-2021 учебный год – </a:t>
          </a:r>
          <a:r>
            <a:rPr lang="ru-RU" altLang="zh-CN">
              <a:latin typeface="Times New Roman" panose="02020603050405020304" charset="0"/>
              <a:cs typeface="Times New Roman" panose="02020603050405020304" charset="0"/>
            </a:rPr>
            <a:t>2</a:t>
          </a:r>
        </a:p>
      </dgm:t>
    </dgm:pt>
    <dgm:pt modelId="{FEF6B538-6DDA-4EFD-B6F1-DA98CE73FC37}" type="parTrans" cxnId="{543DFBCF-4DB1-4253-B6AE-99C2DC11A4B2}">
      <dgm:prSet/>
      <dgm:spPr/>
    </dgm:pt>
    <dgm:pt modelId="{A077E92D-ED83-42AC-AA30-6E6BD555CCE6}" type="sibTrans" cxnId="{543DFBCF-4DB1-4253-B6AE-99C2DC11A4B2}">
      <dgm:prSet/>
      <dgm:spPr/>
    </dgm:pt>
    <dgm:pt modelId="{7CF2E237-A323-4932-9A99-5C3801C407F7}" type="pres">
      <dgm:prSet presAssocID="{49F218E0-E72F-4FB4-B861-C83F0E35F93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00174B3-3EC6-4ED8-9A64-BCC193972B36}" type="pres">
      <dgm:prSet presAssocID="{17264811-B842-45CA-8023-890707C56826}" presName="composite" presStyleCnt="0"/>
      <dgm:spPr/>
    </dgm:pt>
    <dgm:pt modelId="{27C3B081-C62D-4789-ACCC-6B5C4C4AC593}" type="pres">
      <dgm:prSet presAssocID="{17264811-B842-45CA-8023-890707C56826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7A3F2B-0DDF-464D-BB82-2FD9B2735E45}" type="pres">
      <dgm:prSet presAssocID="{17264811-B842-45CA-8023-890707C56826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BFF946-DBE8-4C9C-BE94-FFDC86C27C98}" type="pres">
      <dgm:prSet presAssocID="{ABC69D63-56ED-48ED-9346-231F6A6139BF}" presName="space" presStyleCnt="0"/>
      <dgm:spPr/>
    </dgm:pt>
    <dgm:pt modelId="{F09E7C67-D483-4458-8932-ED733A6AD0BE}" type="pres">
      <dgm:prSet presAssocID="{1E2CC1A7-EE79-4C18-A179-CE42EF3B3F4A}" presName="composite" presStyleCnt="0"/>
      <dgm:spPr/>
    </dgm:pt>
    <dgm:pt modelId="{F8668B23-714E-4127-97FC-1CD6337621BE}" type="pres">
      <dgm:prSet presAssocID="{1E2CC1A7-EE79-4C18-A179-CE42EF3B3F4A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D11FAB-8B7F-4F8A-8171-934118D8A205}" type="pres">
      <dgm:prSet presAssocID="{1E2CC1A7-EE79-4C18-A179-CE42EF3B3F4A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5F3378-C772-4716-BE81-93512F9BEC82}" type="pres">
      <dgm:prSet presAssocID="{1BAAE311-27E8-4383-9AB4-C15DA1D4E64A}" presName="space" presStyleCnt="0"/>
      <dgm:spPr/>
    </dgm:pt>
    <dgm:pt modelId="{AF734243-87E9-4C66-B7B8-A3E0E4E6C1E3}" type="pres">
      <dgm:prSet presAssocID="{A484B16A-D33B-49BA-80C2-13C962B6C989}" presName="composite" presStyleCnt="0"/>
      <dgm:spPr/>
    </dgm:pt>
    <dgm:pt modelId="{85F0829B-F0D0-4040-B2D6-0D289700BD62}" type="pres">
      <dgm:prSet presAssocID="{A484B16A-D33B-49BA-80C2-13C962B6C989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8B5376-0863-491C-83DC-52E304B5A1D3}" type="pres">
      <dgm:prSet presAssocID="{A484B16A-D33B-49BA-80C2-13C962B6C989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8E06764-6A80-4E3A-9C6C-E45F7175B596}" type="presOf" srcId="{B64B56B1-95B1-4B67-A587-B3A7055CE154}" destId="{EF7A3F2B-0DDF-464D-BB82-2FD9B2735E45}" srcOrd="0" destOrd="2" presId="urn:microsoft.com/office/officeart/2005/8/layout/hList1"/>
    <dgm:cxn modelId="{E01BFACF-16CD-4760-9C80-F874C2B2ADE5}" srcId="{17264811-B842-45CA-8023-890707C56826}" destId="{2726F839-BA9B-4EA2-85CA-888F5382ADA7}" srcOrd="1" destOrd="0" parTransId="{F7A825AB-E1B6-4D86-AAB4-1DDC1A6BB77C}" sibTransId="{B9666BE9-C1CE-4894-9E93-F6B69775B2E8}"/>
    <dgm:cxn modelId="{7DF7FFDF-A409-4DCF-8D6F-85E60249D0D5}" srcId="{49F218E0-E72F-4FB4-B861-C83F0E35F934}" destId="{1E2CC1A7-EE79-4C18-A179-CE42EF3B3F4A}" srcOrd="1" destOrd="0" parTransId="{4420C36B-7FD0-41F4-845A-9000C47B4900}" sibTransId="{1BAAE311-27E8-4383-9AB4-C15DA1D4E64A}"/>
    <dgm:cxn modelId="{7088C10A-C1B1-4A8D-A941-3279F7FEB7FF}" type="presOf" srcId="{1E2CC1A7-EE79-4C18-A179-CE42EF3B3F4A}" destId="{F8668B23-714E-4127-97FC-1CD6337621BE}" srcOrd="0" destOrd="0" presId="urn:microsoft.com/office/officeart/2005/8/layout/hList1"/>
    <dgm:cxn modelId="{649D3D52-52BC-4071-814F-B76639933427}" type="presOf" srcId="{2726F839-BA9B-4EA2-85CA-888F5382ADA7}" destId="{EF7A3F2B-0DDF-464D-BB82-2FD9B2735E45}" srcOrd="0" destOrd="1" presId="urn:microsoft.com/office/officeart/2005/8/layout/hList1"/>
    <dgm:cxn modelId="{26CC0512-0528-4FC0-9D69-F43D0BE37A6D}" type="presOf" srcId="{B7688150-E1FE-4DF0-AF32-D67ED1E504E5}" destId="{8E8B5376-0863-491C-83DC-52E304B5A1D3}" srcOrd="0" destOrd="2" presId="urn:microsoft.com/office/officeart/2005/8/layout/hList1"/>
    <dgm:cxn modelId="{862BA49F-A335-42B8-BF9B-1ABDC7805606}" type="presOf" srcId="{3A04E1E2-A022-47CE-8997-EF18827AD0A2}" destId="{EF7A3F2B-0DDF-464D-BB82-2FD9B2735E45}" srcOrd="0" destOrd="0" presId="urn:microsoft.com/office/officeart/2005/8/layout/hList1"/>
    <dgm:cxn modelId="{543DFBCF-4DB1-4253-B6AE-99C2DC11A4B2}" srcId="{A484B16A-D33B-49BA-80C2-13C962B6C989}" destId="{B7688150-E1FE-4DF0-AF32-D67ED1E504E5}" srcOrd="2" destOrd="0" parTransId="{FEF6B538-6DDA-4EFD-B6F1-DA98CE73FC37}" sibTransId="{A077E92D-ED83-42AC-AA30-6E6BD555CCE6}"/>
    <dgm:cxn modelId="{9821CE2F-2AFB-4BFF-8CE9-1C456ED22793}" srcId="{17264811-B842-45CA-8023-890707C56826}" destId="{3A04E1E2-A022-47CE-8997-EF18827AD0A2}" srcOrd="0" destOrd="0" parTransId="{27D8CDC7-1381-4175-B7BB-6022CF4D82E6}" sibTransId="{6093660C-20EB-4964-87F9-BCEC151AEF5F}"/>
    <dgm:cxn modelId="{DD67363A-0117-4259-B711-E24EF500CEFF}" type="presOf" srcId="{A484B16A-D33B-49BA-80C2-13C962B6C989}" destId="{85F0829B-F0D0-4040-B2D6-0D289700BD62}" srcOrd="0" destOrd="0" presId="urn:microsoft.com/office/officeart/2005/8/layout/hList1"/>
    <dgm:cxn modelId="{654A3952-2D9E-4444-B9A0-0C7DE00F2264}" srcId="{49F218E0-E72F-4FB4-B861-C83F0E35F934}" destId="{A484B16A-D33B-49BA-80C2-13C962B6C989}" srcOrd="2" destOrd="0" parTransId="{57CF6C04-37F5-4AE7-BD5A-88A90D22B7DF}" sibTransId="{A5EBB2B7-A37E-4898-A92E-017C79366253}"/>
    <dgm:cxn modelId="{77868B6D-FD7C-4179-9589-0684868199BA}" type="presOf" srcId="{3FE43A09-7FA9-430A-9A2C-BD8BB8A3FABC}" destId="{8E8B5376-0863-491C-83DC-52E304B5A1D3}" srcOrd="0" destOrd="0" presId="urn:microsoft.com/office/officeart/2005/8/layout/hList1"/>
    <dgm:cxn modelId="{D6770DA2-8B9E-4806-9D76-073DFBB62B36}" srcId="{49F218E0-E72F-4FB4-B861-C83F0E35F934}" destId="{17264811-B842-45CA-8023-890707C56826}" srcOrd="0" destOrd="0" parTransId="{A109D010-9885-4F8F-B8E9-E2C717658764}" sibTransId="{ABC69D63-56ED-48ED-9346-231F6A6139BF}"/>
    <dgm:cxn modelId="{4800837E-588E-4FFE-8999-180F80D0B693}" type="presOf" srcId="{074EA93C-384B-4D8D-9739-3DD707264BB8}" destId="{8E8B5376-0863-491C-83DC-52E304B5A1D3}" srcOrd="0" destOrd="1" presId="urn:microsoft.com/office/officeart/2005/8/layout/hList1"/>
    <dgm:cxn modelId="{90501521-7030-49AA-9503-EC1E7E2F6E3B}" srcId="{A484B16A-D33B-49BA-80C2-13C962B6C989}" destId="{3FE43A09-7FA9-430A-9A2C-BD8BB8A3FABC}" srcOrd="0" destOrd="0" parTransId="{681C8A90-C430-46FD-B21C-339809E07A93}" sibTransId="{65E243BC-A999-421C-8C58-849682F62438}"/>
    <dgm:cxn modelId="{EE3CC73E-0869-466D-BC20-864D03F5319F}" type="presOf" srcId="{49F218E0-E72F-4FB4-B861-C83F0E35F934}" destId="{7CF2E237-A323-4932-9A99-5C3801C407F7}" srcOrd="0" destOrd="0" presId="urn:microsoft.com/office/officeart/2005/8/layout/hList1"/>
    <dgm:cxn modelId="{6B42BBD8-FCDB-4ED3-B4E8-D2BD258A0210}" srcId="{1E2CC1A7-EE79-4C18-A179-CE42EF3B3F4A}" destId="{99B048AD-4207-4FBF-AC96-32E95F737103}" srcOrd="0" destOrd="0" parTransId="{51D632FF-BB4F-4E18-882E-B48E55588B8F}" sibTransId="{FF53DED4-9E89-47A5-A21C-6C2BA42171BF}"/>
    <dgm:cxn modelId="{F41EEA58-392B-41B2-AC74-69C026283E98}" type="presOf" srcId="{17264811-B842-45CA-8023-890707C56826}" destId="{27C3B081-C62D-4789-ACCC-6B5C4C4AC593}" srcOrd="0" destOrd="0" presId="urn:microsoft.com/office/officeart/2005/8/layout/hList1"/>
    <dgm:cxn modelId="{39132A15-78F9-416A-86F9-F316E7EDDAF8}" srcId="{A484B16A-D33B-49BA-80C2-13C962B6C989}" destId="{074EA93C-384B-4D8D-9739-3DD707264BB8}" srcOrd="1" destOrd="0" parTransId="{5CA97750-8354-4ECD-9791-02157C0E7821}" sibTransId="{0FFB9EFE-CFCD-498F-83BA-82368B55E04A}"/>
    <dgm:cxn modelId="{79AA27B9-3DEA-4E4E-BA2E-005E5D5338F6}" type="presOf" srcId="{99B048AD-4207-4FBF-AC96-32E95F737103}" destId="{DBD11FAB-8B7F-4F8A-8171-934118D8A205}" srcOrd="0" destOrd="0" presId="urn:microsoft.com/office/officeart/2005/8/layout/hList1"/>
    <dgm:cxn modelId="{867B869C-FA24-4597-B3F2-4D8F808D89C2}" srcId="{17264811-B842-45CA-8023-890707C56826}" destId="{B64B56B1-95B1-4B67-A587-B3A7055CE154}" srcOrd="2" destOrd="0" parTransId="{8181F72E-749A-4366-A98C-E335245A5186}" sibTransId="{34489E4C-2F13-4E4F-9BAC-38B3BEA30670}"/>
    <dgm:cxn modelId="{52BB09BA-3D18-4AC2-9563-1F60341426B9}" type="presParOf" srcId="{7CF2E237-A323-4932-9A99-5C3801C407F7}" destId="{600174B3-3EC6-4ED8-9A64-BCC193972B36}" srcOrd="0" destOrd="0" presId="urn:microsoft.com/office/officeart/2005/8/layout/hList1"/>
    <dgm:cxn modelId="{9576766E-6D6A-4330-BB01-95F01CED8B31}" type="presParOf" srcId="{600174B3-3EC6-4ED8-9A64-BCC193972B36}" destId="{27C3B081-C62D-4789-ACCC-6B5C4C4AC593}" srcOrd="0" destOrd="0" presId="urn:microsoft.com/office/officeart/2005/8/layout/hList1"/>
    <dgm:cxn modelId="{5244F757-B984-4530-BB4B-2C8B30ED6AE6}" type="presParOf" srcId="{600174B3-3EC6-4ED8-9A64-BCC193972B36}" destId="{EF7A3F2B-0DDF-464D-BB82-2FD9B2735E45}" srcOrd="1" destOrd="0" presId="urn:microsoft.com/office/officeart/2005/8/layout/hList1"/>
    <dgm:cxn modelId="{9D59C03E-7F82-4734-8724-C3E088A55738}" type="presParOf" srcId="{7CF2E237-A323-4932-9A99-5C3801C407F7}" destId="{74BFF946-DBE8-4C9C-BE94-FFDC86C27C98}" srcOrd="1" destOrd="0" presId="urn:microsoft.com/office/officeart/2005/8/layout/hList1"/>
    <dgm:cxn modelId="{DE2F4987-C485-4F6D-B6E3-ACE1063EBAF0}" type="presParOf" srcId="{7CF2E237-A323-4932-9A99-5C3801C407F7}" destId="{F09E7C67-D483-4458-8932-ED733A6AD0BE}" srcOrd="2" destOrd="0" presId="urn:microsoft.com/office/officeart/2005/8/layout/hList1"/>
    <dgm:cxn modelId="{F3FCA229-A680-4FCF-B2C9-8A70FCF78FB1}" type="presParOf" srcId="{F09E7C67-D483-4458-8932-ED733A6AD0BE}" destId="{F8668B23-714E-4127-97FC-1CD6337621BE}" srcOrd="0" destOrd="0" presId="urn:microsoft.com/office/officeart/2005/8/layout/hList1"/>
    <dgm:cxn modelId="{071A8260-C163-4D75-B3D3-DC40378BDC9A}" type="presParOf" srcId="{F09E7C67-D483-4458-8932-ED733A6AD0BE}" destId="{DBD11FAB-8B7F-4F8A-8171-934118D8A205}" srcOrd="1" destOrd="0" presId="urn:microsoft.com/office/officeart/2005/8/layout/hList1"/>
    <dgm:cxn modelId="{79D10C82-215C-4CE9-88FD-55DC41E28E31}" type="presParOf" srcId="{7CF2E237-A323-4932-9A99-5C3801C407F7}" destId="{D35F3378-C772-4716-BE81-93512F9BEC82}" srcOrd="3" destOrd="0" presId="urn:microsoft.com/office/officeart/2005/8/layout/hList1"/>
    <dgm:cxn modelId="{B204AFE4-8C74-452C-BF0C-7886A8F1FB80}" type="presParOf" srcId="{7CF2E237-A323-4932-9A99-5C3801C407F7}" destId="{AF734243-87E9-4C66-B7B8-A3E0E4E6C1E3}" srcOrd="4" destOrd="0" presId="urn:microsoft.com/office/officeart/2005/8/layout/hList1"/>
    <dgm:cxn modelId="{0DB113B8-0926-4F56-B3C7-2FB6AA96EEE2}" type="presParOf" srcId="{AF734243-87E9-4C66-B7B8-A3E0E4E6C1E3}" destId="{85F0829B-F0D0-4040-B2D6-0D289700BD62}" srcOrd="0" destOrd="0" presId="urn:microsoft.com/office/officeart/2005/8/layout/hList1"/>
    <dgm:cxn modelId="{E0EBA179-A364-44D5-844C-6D382252BF76}" type="presParOf" srcId="{AF734243-87E9-4C66-B7B8-A3E0E4E6C1E3}" destId="{8E8B5376-0863-491C-83DC-52E304B5A1D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9F218E0-E72F-4FB4-B861-C83F0E35F934}" type="doc">
      <dgm:prSet loTypeId="urn:microsoft.com/office/officeart/2005/8/layout/hList1" loCatId="list" qsTypeId="urn:microsoft.com/office/officeart/2005/8/quickstyle/simple1#2" qsCatId="simple" csTypeId="urn:microsoft.com/office/officeart/2005/8/colors/accent1_2#2" csCatId="accent1" phldr="0"/>
      <dgm:spPr/>
      <dgm:t>
        <a:bodyPr/>
        <a:lstStyle/>
        <a:p>
          <a:endParaRPr lang="zh-CN" altLang="en-US"/>
        </a:p>
      </dgm:t>
    </dgm:pt>
    <dgm:pt modelId="{17264811-B842-45CA-8023-890707C56826}">
      <dgm:prSet phldrT="[Текст]"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>
              <a:latin typeface="Times New Roman" panose="02020603050405020304" charset="0"/>
              <a:cs typeface="Times New Roman" panose="02020603050405020304" charset="0"/>
            </a:rPr>
            <a:t>2018-2019 </a:t>
          </a:r>
        </a:p>
      </dgm:t>
    </dgm:pt>
    <dgm:pt modelId="{A109D010-9885-4F8F-B8E9-E2C717658764}" type="parTrans" cxnId="{03E4283D-EED0-48D4-ABA4-E189665D87C5}">
      <dgm:prSet/>
      <dgm:spPr/>
      <dgm:t>
        <a:bodyPr/>
        <a:lstStyle/>
        <a:p>
          <a:endParaRPr lang="zh-CN" altLang="en-US"/>
        </a:p>
      </dgm:t>
    </dgm:pt>
    <dgm:pt modelId="{ABC69D63-56ED-48ED-9346-231F6A6139BF}" type="sibTrans" cxnId="{03E4283D-EED0-48D4-ABA4-E189665D87C5}">
      <dgm:prSet/>
      <dgm:spPr/>
      <dgm:t>
        <a:bodyPr/>
        <a:lstStyle/>
        <a:p>
          <a:endParaRPr lang="zh-CN" altLang="en-US"/>
        </a:p>
      </dgm:t>
    </dgm:pt>
    <dgm:pt modelId="{3A04E1E2-A022-47CE-8997-EF18827AD0A2}">
      <dgm:prSet phldrT="[Текст]"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zh-CN" altLang="en-US" sz="1200">
              <a:latin typeface="Times New Roman" panose="02020603050405020304" charset="0"/>
              <a:cs typeface="Times New Roman" panose="02020603050405020304" charset="0"/>
            </a:rPr>
            <a:t>177 обучались по программам основного общего образования</a:t>
          </a:r>
          <a:r>
            <a:rPr lang="ru-RU" altLang="zh-CN" sz="1200">
              <a:latin typeface="Times New Roman" panose="02020603050405020304" charset="0"/>
              <a:cs typeface="Times New Roman" panose="02020603050405020304" charset="0"/>
            </a:rPr>
            <a:t>;</a:t>
          </a:r>
          <a:endParaRPr lang="zh-CN" altLang="en-US" sz="1200">
            <a:latin typeface="Times New Roman" panose="02020603050405020304" charset="0"/>
            <a:cs typeface="Times New Roman" panose="02020603050405020304" charset="0"/>
          </a:endParaRPr>
        </a:p>
      </dgm:t>
    </dgm:pt>
    <dgm:pt modelId="{27D8CDC7-1381-4175-B7BB-6022CF4D82E6}" type="parTrans" cxnId="{D5D5636E-FE1F-4973-B57C-74D8DC52BB9B}">
      <dgm:prSet/>
      <dgm:spPr/>
      <dgm:t>
        <a:bodyPr/>
        <a:lstStyle/>
        <a:p>
          <a:endParaRPr lang="zh-CN" altLang="en-US"/>
        </a:p>
      </dgm:t>
    </dgm:pt>
    <dgm:pt modelId="{6093660C-20EB-4964-87F9-BCEC151AEF5F}" type="sibTrans" cxnId="{D5D5636E-FE1F-4973-B57C-74D8DC52BB9B}">
      <dgm:prSet/>
      <dgm:spPr/>
      <dgm:t>
        <a:bodyPr/>
        <a:lstStyle/>
        <a:p>
          <a:endParaRPr lang="zh-CN" altLang="en-US"/>
        </a:p>
      </dgm:t>
    </dgm:pt>
    <dgm:pt modelId="{E12794AC-861E-4A35-B6CE-5B9F376ED988}">
      <dgm:prSet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zh-CN" altLang="en-US" sz="1200">
              <a:latin typeface="Times New Roman" panose="02020603050405020304" charset="0"/>
              <a:cs typeface="Times New Roman" panose="02020603050405020304" charset="0"/>
            </a:rPr>
            <a:t>1 обучался по адаптированной образовательной программе</a:t>
          </a:r>
          <a:r>
            <a:rPr lang="ru-RU" altLang="zh-CN" sz="1200">
              <a:latin typeface="Times New Roman" panose="02020603050405020304" charset="0"/>
              <a:cs typeface="Times New Roman" panose="02020603050405020304" charset="0"/>
            </a:rPr>
            <a:t>;</a:t>
          </a:r>
          <a:endParaRPr lang="zh-CN" altLang="en-US" sz="1200">
            <a:latin typeface="Times New Roman" panose="02020603050405020304" charset="0"/>
            <a:cs typeface="Times New Roman" panose="02020603050405020304" charset="0"/>
          </a:endParaRPr>
        </a:p>
      </dgm:t>
    </dgm:pt>
    <dgm:pt modelId="{360A26A5-7F1A-48B2-8837-52F026ED61A0}" type="parTrans" cxnId="{DAD9D5DC-7022-4733-9E7D-5FE9984844EB}">
      <dgm:prSet/>
      <dgm:spPr/>
      <dgm:t>
        <a:bodyPr/>
        <a:lstStyle/>
        <a:p>
          <a:endParaRPr lang="ru-RU"/>
        </a:p>
      </dgm:t>
    </dgm:pt>
    <dgm:pt modelId="{639F5FF3-F9D2-4440-84D8-AACD43FD78A8}" type="sibTrans" cxnId="{DAD9D5DC-7022-4733-9E7D-5FE9984844EB}">
      <dgm:prSet/>
      <dgm:spPr/>
      <dgm:t>
        <a:bodyPr/>
        <a:lstStyle/>
        <a:p>
          <a:endParaRPr lang="ru-RU"/>
        </a:p>
      </dgm:t>
    </dgm:pt>
    <dgm:pt modelId="{732EE9FF-3145-4B14-8C10-6E009595729A}">
      <dgm:prSet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zh-CN" altLang="en-US" sz="1200">
              <a:latin typeface="Times New Roman" panose="02020603050405020304" charset="0"/>
              <a:cs typeface="Times New Roman" panose="02020603050405020304" charset="0"/>
            </a:rPr>
            <a:t>Не допущены к экзаменам  6 обучающихся (3,35%) из МБОУ Преображенская средняя школа №11</a:t>
          </a:r>
          <a:r>
            <a:rPr lang="ru-RU" altLang="zh-CN" sz="1200">
              <a:latin typeface="Times New Roman" panose="02020603050405020304" charset="0"/>
              <a:cs typeface="Times New Roman" panose="02020603050405020304" charset="0"/>
            </a:rPr>
            <a:t>;</a:t>
          </a:r>
          <a:endParaRPr lang="zh-CN" altLang="en-US" sz="1200">
            <a:latin typeface="Times New Roman" panose="02020603050405020304" charset="0"/>
            <a:cs typeface="Times New Roman" panose="02020603050405020304" charset="0"/>
          </a:endParaRPr>
        </a:p>
      </dgm:t>
    </dgm:pt>
    <dgm:pt modelId="{46668486-0F68-48E4-A164-3F650F5B3FC4}" type="parTrans" cxnId="{F84EA9BE-F041-4CFD-84E4-8D664092A0DA}">
      <dgm:prSet/>
      <dgm:spPr/>
      <dgm:t>
        <a:bodyPr/>
        <a:lstStyle/>
        <a:p>
          <a:endParaRPr lang="ru-RU"/>
        </a:p>
      </dgm:t>
    </dgm:pt>
    <dgm:pt modelId="{BCD99D88-9BC5-41F2-B698-FD79EE2CAFB5}" type="sibTrans" cxnId="{F84EA9BE-F041-4CFD-84E4-8D664092A0DA}">
      <dgm:prSet/>
      <dgm:spPr/>
      <dgm:t>
        <a:bodyPr/>
        <a:lstStyle/>
        <a:p>
          <a:endParaRPr lang="ru-RU"/>
        </a:p>
      </dgm:t>
    </dgm:pt>
    <dgm:pt modelId="{2849574C-47BC-40CD-8BBD-1FFBF6D36F03}">
      <dgm:prSet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zh-CN" altLang="en-US" sz="1200">
              <a:latin typeface="Times New Roman" panose="02020603050405020304" charset="0"/>
              <a:cs typeface="Times New Roman" panose="02020603050405020304" charset="0"/>
            </a:rPr>
            <a:t>170 выпускников 9 классов (99,4%) успешно сдали экзамены в основной период проведения ГИА-9 и получили документ об освоении программ основного общего образования, 5 учеников (2,9%) получили аттестат с отличием</a:t>
          </a:r>
          <a:r>
            <a:rPr lang="ru-RU" altLang="zh-CN" sz="1200">
              <a:latin typeface="Times New Roman" panose="02020603050405020304" charset="0"/>
              <a:cs typeface="Times New Roman" panose="02020603050405020304" charset="0"/>
            </a:rPr>
            <a:t>;</a:t>
          </a:r>
          <a:endParaRPr lang="zh-CN" altLang="en-US" sz="1200">
            <a:latin typeface="Times New Roman" panose="02020603050405020304" charset="0"/>
            <a:cs typeface="Times New Roman" panose="02020603050405020304" charset="0"/>
          </a:endParaRPr>
        </a:p>
      </dgm:t>
    </dgm:pt>
    <dgm:pt modelId="{082F481B-C96C-43F8-88DD-BEB3CAA79C90}" type="parTrans" cxnId="{1A202D80-ED10-4D8C-B4DB-A3D8C064843D}">
      <dgm:prSet/>
      <dgm:spPr/>
      <dgm:t>
        <a:bodyPr/>
        <a:lstStyle/>
        <a:p>
          <a:endParaRPr lang="ru-RU"/>
        </a:p>
      </dgm:t>
    </dgm:pt>
    <dgm:pt modelId="{C994B758-460B-4785-B32A-306862D16CC8}" type="sibTrans" cxnId="{1A202D80-ED10-4D8C-B4DB-A3D8C064843D}">
      <dgm:prSet/>
      <dgm:spPr/>
      <dgm:t>
        <a:bodyPr/>
        <a:lstStyle/>
        <a:p>
          <a:endParaRPr lang="ru-RU"/>
        </a:p>
      </dgm:t>
    </dgm:pt>
    <dgm:pt modelId="{B968535E-6BCE-4EA8-96E6-9886A03B7E18}">
      <dgm:prSet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zh-CN" altLang="en-US" sz="1200">
              <a:latin typeface="Times New Roman" panose="02020603050405020304" charset="0"/>
              <a:cs typeface="Times New Roman" panose="02020603050405020304" charset="0"/>
            </a:rPr>
            <a:t>В 2019 году в едином государственном экзамене приняли участие 68 выпускников. 66 (97,1%)</a:t>
          </a:r>
          <a:r>
            <a:rPr lang="ru-RU" altLang="zh-CN" sz="1200">
              <a:latin typeface="Times New Roman" panose="02020603050405020304" charset="0"/>
              <a:cs typeface="Times New Roman" panose="02020603050405020304" charset="0"/>
            </a:rPr>
            <a:t>.</a:t>
          </a:r>
        </a:p>
      </dgm:t>
    </dgm:pt>
    <dgm:pt modelId="{7F549900-4103-4683-85E2-5C78216D5A9B}" type="parTrans" cxnId="{B079642A-FB68-4D0A-AA61-BBE1D6E2884C}">
      <dgm:prSet/>
      <dgm:spPr/>
      <dgm:t>
        <a:bodyPr/>
        <a:lstStyle/>
        <a:p>
          <a:endParaRPr lang="ru-RU"/>
        </a:p>
      </dgm:t>
    </dgm:pt>
    <dgm:pt modelId="{3E07CCD3-F20B-4B66-9DCA-18765B62834D}" type="sibTrans" cxnId="{B079642A-FB68-4D0A-AA61-BBE1D6E2884C}">
      <dgm:prSet/>
      <dgm:spPr/>
      <dgm:t>
        <a:bodyPr/>
        <a:lstStyle/>
        <a:p>
          <a:endParaRPr lang="ru-RU"/>
        </a:p>
      </dgm:t>
    </dgm:pt>
    <dgm:pt modelId="{1E2CC1A7-EE79-4C18-A179-CE42EF3B3F4A}">
      <dgm:prSet phldrT="[Текст]"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>
              <a:latin typeface="Times New Roman" panose="02020603050405020304" charset="0"/>
              <a:cs typeface="Times New Roman" panose="02020603050405020304" charset="0"/>
            </a:rPr>
            <a:t>2019-2020 </a:t>
          </a:r>
        </a:p>
      </dgm:t>
    </dgm:pt>
    <dgm:pt modelId="{4420C36B-7FD0-41F4-845A-9000C47B4900}" type="parTrans" cxnId="{66ED3FDF-EC37-4A4C-9318-C0938BBEB1CA}">
      <dgm:prSet/>
      <dgm:spPr/>
      <dgm:t>
        <a:bodyPr/>
        <a:lstStyle/>
        <a:p>
          <a:endParaRPr lang="zh-CN" altLang="en-US"/>
        </a:p>
      </dgm:t>
    </dgm:pt>
    <dgm:pt modelId="{1BAAE311-27E8-4383-9AB4-C15DA1D4E64A}" type="sibTrans" cxnId="{66ED3FDF-EC37-4A4C-9318-C0938BBEB1CA}">
      <dgm:prSet/>
      <dgm:spPr/>
      <dgm:t>
        <a:bodyPr/>
        <a:lstStyle/>
        <a:p>
          <a:endParaRPr lang="zh-CN" altLang="en-US"/>
        </a:p>
      </dgm:t>
    </dgm:pt>
    <dgm:pt modelId="{99B048AD-4207-4FBF-AC96-32E95F737103}">
      <dgm:prSet phldrT="[Текст]"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zh-CN" altLang="en-US" sz="1200">
              <a:latin typeface="Times New Roman" panose="02020603050405020304" charset="0"/>
              <a:cs typeface="Times New Roman" panose="02020603050405020304" charset="0"/>
            </a:rPr>
            <a:t>Аттестаты об основном общем образовании получили 139 выпускников 9-х классов, два аттестата с отличием</a:t>
          </a:r>
          <a:r>
            <a:rPr lang="ru-RU" altLang="zh-CN" sz="1200">
              <a:latin typeface="Times New Roman" panose="02020603050405020304" charset="0"/>
              <a:cs typeface="Times New Roman" panose="02020603050405020304" charset="0"/>
            </a:rPr>
            <a:t>;</a:t>
          </a:r>
        </a:p>
      </dgm:t>
    </dgm:pt>
    <dgm:pt modelId="{51D632FF-BB4F-4E18-882E-B48E55588B8F}" type="parTrans" cxnId="{289C78D1-6311-49C3-B12B-12305DC401FC}">
      <dgm:prSet/>
      <dgm:spPr/>
      <dgm:t>
        <a:bodyPr/>
        <a:lstStyle/>
        <a:p>
          <a:endParaRPr lang="zh-CN" altLang="en-US"/>
        </a:p>
      </dgm:t>
    </dgm:pt>
    <dgm:pt modelId="{FF53DED4-9E89-47A5-A21C-6C2BA42171BF}" type="sibTrans" cxnId="{289C78D1-6311-49C3-B12B-12305DC401FC}">
      <dgm:prSet/>
      <dgm:spPr/>
      <dgm:t>
        <a:bodyPr/>
        <a:lstStyle/>
        <a:p>
          <a:endParaRPr lang="zh-CN" altLang="en-US"/>
        </a:p>
      </dgm:t>
    </dgm:pt>
    <dgm:pt modelId="{A3E9A1E7-CFC4-4AC5-BB93-39ED753A27EC}">
      <dgm:prSet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zh-CN" altLang="en-US" sz="1200">
              <a:latin typeface="Times New Roman" panose="02020603050405020304" charset="0"/>
              <a:cs typeface="Times New Roman" panose="02020603050405020304" charset="0"/>
            </a:rPr>
            <a:t>Аттестаты о среднем общем образовании получили 78 выпускников 11-х классов</a:t>
          </a:r>
          <a:r>
            <a:rPr lang="ru-RU" altLang="zh-CN" sz="1200">
              <a:latin typeface="Times New Roman" panose="02020603050405020304" charset="0"/>
              <a:cs typeface="Times New Roman" panose="02020603050405020304" charset="0"/>
            </a:rPr>
            <a:t>;</a:t>
          </a:r>
        </a:p>
      </dgm:t>
    </dgm:pt>
    <dgm:pt modelId="{133E10A9-83B7-489B-A361-7D03B8575719}" type="parTrans" cxnId="{467D5EE0-00AE-40A9-84E9-63049FC63EEB}">
      <dgm:prSet/>
      <dgm:spPr/>
      <dgm:t>
        <a:bodyPr/>
        <a:lstStyle/>
        <a:p>
          <a:endParaRPr lang="ru-RU"/>
        </a:p>
      </dgm:t>
    </dgm:pt>
    <dgm:pt modelId="{8EDEB278-4D05-490A-9EA5-53D1B045C2F3}" type="sibTrans" cxnId="{467D5EE0-00AE-40A9-84E9-63049FC63EEB}">
      <dgm:prSet/>
      <dgm:spPr/>
      <dgm:t>
        <a:bodyPr/>
        <a:lstStyle/>
        <a:p>
          <a:endParaRPr lang="ru-RU"/>
        </a:p>
      </dgm:t>
    </dgm:pt>
    <dgm:pt modelId="{A414773E-F306-42E3-9839-075DD229FF04}">
      <dgm:prSet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ru-RU" altLang="zh-CN" sz="1200">
              <a:latin typeface="Times New Roman" panose="02020603050405020304" charset="0"/>
              <a:cs typeface="Times New Roman" panose="02020603050405020304" charset="0"/>
            </a:rPr>
            <a:t>2 выпускника МБОУ Лазовская средняя школа №1, 2 выпускника МБОУ Преображенская средняя школа №11 получили аттестат с отличием и  медаль «За особые успехи в учении».</a:t>
          </a:r>
        </a:p>
      </dgm:t>
    </dgm:pt>
    <dgm:pt modelId="{613E6922-9A35-453F-BC91-4EA001C656AB}" type="parTrans" cxnId="{FCAA85AA-EA6C-4280-BD3D-DF77848803C4}">
      <dgm:prSet/>
      <dgm:spPr/>
      <dgm:t>
        <a:bodyPr/>
        <a:lstStyle/>
        <a:p>
          <a:endParaRPr lang="ru-RU"/>
        </a:p>
      </dgm:t>
    </dgm:pt>
    <dgm:pt modelId="{A02F3B41-6F48-416A-99AF-E83FE90B97EF}" type="sibTrans" cxnId="{FCAA85AA-EA6C-4280-BD3D-DF77848803C4}">
      <dgm:prSet/>
      <dgm:spPr/>
      <dgm:t>
        <a:bodyPr/>
        <a:lstStyle/>
        <a:p>
          <a:endParaRPr lang="ru-RU"/>
        </a:p>
      </dgm:t>
    </dgm:pt>
    <dgm:pt modelId="{A484B16A-D33B-49BA-80C2-13C962B6C989}">
      <dgm:prSet phldrT="[Текст]"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>
              <a:latin typeface="Times New Roman" panose="02020603050405020304" charset="0"/>
              <a:cs typeface="Times New Roman" panose="02020603050405020304" charset="0"/>
            </a:rPr>
            <a:t>2020-2021</a:t>
          </a:r>
        </a:p>
      </dgm:t>
    </dgm:pt>
    <dgm:pt modelId="{57CF6C04-37F5-4AE7-BD5A-88A90D22B7DF}" type="parTrans" cxnId="{BE5A091D-04F3-4B1F-9CA0-9C2720471A71}">
      <dgm:prSet/>
      <dgm:spPr/>
      <dgm:t>
        <a:bodyPr/>
        <a:lstStyle/>
        <a:p>
          <a:endParaRPr lang="zh-CN" altLang="en-US"/>
        </a:p>
      </dgm:t>
    </dgm:pt>
    <dgm:pt modelId="{A5EBB2B7-A37E-4898-A92E-017C79366253}" type="sibTrans" cxnId="{BE5A091D-04F3-4B1F-9CA0-9C2720471A71}">
      <dgm:prSet/>
      <dgm:spPr/>
      <dgm:t>
        <a:bodyPr/>
        <a:lstStyle/>
        <a:p>
          <a:endParaRPr lang="zh-CN" altLang="en-US"/>
        </a:p>
      </dgm:t>
    </dgm:pt>
    <dgm:pt modelId="{3FE43A09-7FA9-430A-9A2C-BD8BB8A3FABC}">
      <dgm:prSet phldrT="[Текст]"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zh-CN" altLang="en-US" sz="1200">
              <a:latin typeface="Times New Roman" panose="02020603050405020304" charset="0"/>
              <a:cs typeface="Times New Roman" panose="02020603050405020304" charset="0"/>
            </a:rPr>
            <a:t>Аттестаты об основном общем образовании получили 112 выпускников 9-х классов</a:t>
          </a:r>
          <a:r>
            <a:rPr lang="ru-RU" altLang="zh-CN" sz="1200">
              <a:latin typeface="Times New Roman" panose="02020603050405020304" charset="0"/>
              <a:cs typeface="Times New Roman" panose="02020603050405020304" charset="0"/>
            </a:rPr>
            <a:t>;</a:t>
          </a:r>
        </a:p>
      </dgm:t>
    </dgm:pt>
    <dgm:pt modelId="{681C8A90-C430-46FD-B21C-339809E07A93}" type="parTrans" cxnId="{CE026E8D-3D92-457C-9623-95C3887E091E}">
      <dgm:prSet/>
      <dgm:spPr/>
      <dgm:t>
        <a:bodyPr/>
        <a:lstStyle/>
        <a:p>
          <a:endParaRPr lang="zh-CN" altLang="en-US"/>
        </a:p>
      </dgm:t>
    </dgm:pt>
    <dgm:pt modelId="{65E243BC-A999-421C-8C58-849682F62438}" type="sibTrans" cxnId="{CE026E8D-3D92-457C-9623-95C3887E091E}">
      <dgm:prSet/>
      <dgm:spPr/>
      <dgm:t>
        <a:bodyPr/>
        <a:lstStyle/>
        <a:p>
          <a:endParaRPr lang="zh-CN" altLang="en-US"/>
        </a:p>
      </dgm:t>
    </dgm:pt>
    <dgm:pt modelId="{149ABC2B-AD17-4303-B751-38494D29F9D7}">
      <dgm:prSet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zh-CN" altLang="en-US" sz="1200">
              <a:latin typeface="Times New Roman" panose="02020603050405020304" charset="0"/>
              <a:cs typeface="Times New Roman" panose="02020603050405020304" charset="0"/>
            </a:rPr>
            <a:t>4 аттестата с отличием получили выпускники МБОУ Лазовская средняя школа №1</a:t>
          </a:r>
          <a:r>
            <a:rPr lang="ru-RU" altLang="zh-CN" sz="1200">
              <a:latin typeface="Times New Roman" panose="02020603050405020304" charset="0"/>
              <a:cs typeface="Times New Roman" panose="02020603050405020304" charset="0"/>
            </a:rPr>
            <a:t>;</a:t>
          </a:r>
          <a:endParaRPr lang="zh-CN" altLang="en-US" sz="1200">
            <a:latin typeface="Times New Roman" panose="02020603050405020304" charset="0"/>
            <a:cs typeface="Times New Roman" panose="02020603050405020304" charset="0"/>
          </a:endParaRPr>
        </a:p>
      </dgm:t>
    </dgm:pt>
    <dgm:pt modelId="{C3DAB26D-6377-4A0D-94A7-1E49E2BA7C53}" type="parTrans" cxnId="{E595949E-3EB9-43CC-A041-C9B704E6F7E8}">
      <dgm:prSet/>
      <dgm:spPr/>
      <dgm:t>
        <a:bodyPr/>
        <a:lstStyle/>
        <a:p>
          <a:endParaRPr lang="ru-RU"/>
        </a:p>
      </dgm:t>
    </dgm:pt>
    <dgm:pt modelId="{2436A63E-EBF3-4117-8563-E6FFBED9E1FB}" type="sibTrans" cxnId="{E595949E-3EB9-43CC-A041-C9B704E6F7E8}">
      <dgm:prSet/>
      <dgm:spPr/>
      <dgm:t>
        <a:bodyPr/>
        <a:lstStyle/>
        <a:p>
          <a:endParaRPr lang="ru-RU"/>
        </a:p>
      </dgm:t>
    </dgm:pt>
    <dgm:pt modelId="{C8E8B6C9-5BB3-4D12-92B6-A7E3C2DB95B4}">
      <dgm:prSet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zh-CN" altLang="en-US" sz="1200">
              <a:latin typeface="Times New Roman" panose="02020603050405020304" charset="0"/>
              <a:cs typeface="Times New Roman" panose="02020603050405020304" charset="0"/>
            </a:rPr>
            <a:t>Государственную итоговую аттестацию в форме единого государственного экзамена проходили 68(75,6%) выпускников, в форме государственного выпускного экзамена проходили 22 (24,4) выпускника</a:t>
          </a:r>
          <a:r>
            <a:rPr lang="ru-RU" altLang="zh-CN" sz="1200">
              <a:latin typeface="Times New Roman" panose="02020603050405020304" charset="0"/>
              <a:cs typeface="Times New Roman" panose="02020603050405020304" charset="0"/>
            </a:rPr>
            <a:t>;</a:t>
          </a:r>
        </a:p>
      </dgm:t>
    </dgm:pt>
    <dgm:pt modelId="{674BE11A-F1BD-4808-B4FB-23D1154A4634}" type="parTrans" cxnId="{B0D4F4E8-3F1C-4CE7-927B-850694363CB0}">
      <dgm:prSet/>
      <dgm:spPr/>
      <dgm:t>
        <a:bodyPr/>
        <a:lstStyle/>
        <a:p>
          <a:endParaRPr lang="ru-RU"/>
        </a:p>
      </dgm:t>
    </dgm:pt>
    <dgm:pt modelId="{7B8FDFF5-9F70-40A2-B121-B2B9CB076CDA}" type="sibTrans" cxnId="{B0D4F4E8-3F1C-4CE7-927B-850694363CB0}">
      <dgm:prSet/>
      <dgm:spPr/>
      <dgm:t>
        <a:bodyPr/>
        <a:lstStyle/>
        <a:p>
          <a:endParaRPr lang="ru-RU"/>
        </a:p>
      </dgm:t>
    </dgm:pt>
    <dgm:pt modelId="{C5B6F96C-31DA-4D73-BCA7-851D0AE0FD61}">
      <dgm:prSet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ru-RU" altLang="zh-CN" sz="1200">
              <a:latin typeface="Times New Roman" panose="02020603050405020304" charset="0"/>
              <a:cs typeface="Times New Roman" panose="02020603050405020304" charset="0"/>
            </a:rPr>
            <a:t>Аттестаты о среднем общем образовании по результатам основного периода ГИА получили 83 (92,2%)   выпускника 11-х классов.</a:t>
          </a:r>
        </a:p>
      </dgm:t>
    </dgm:pt>
    <dgm:pt modelId="{7ADE1241-A949-44F5-9644-4E78F401F4E8}" type="parTrans" cxnId="{8D1A2E8B-2856-4092-AC1A-9CD4C1CC3FB0}">
      <dgm:prSet/>
      <dgm:spPr/>
      <dgm:t>
        <a:bodyPr/>
        <a:lstStyle/>
        <a:p>
          <a:endParaRPr lang="ru-RU"/>
        </a:p>
      </dgm:t>
    </dgm:pt>
    <dgm:pt modelId="{239B8A10-B1CD-43D9-9941-7FD199206F2F}" type="sibTrans" cxnId="{8D1A2E8B-2856-4092-AC1A-9CD4C1CC3FB0}">
      <dgm:prSet/>
      <dgm:spPr/>
      <dgm:t>
        <a:bodyPr/>
        <a:lstStyle/>
        <a:p>
          <a:endParaRPr lang="ru-RU"/>
        </a:p>
      </dgm:t>
    </dgm:pt>
    <dgm:pt modelId="{7CF2E237-A323-4932-9A99-5C3801C407F7}" type="pres">
      <dgm:prSet presAssocID="{49F218E0-E72F-4FB4-B861-C83F0E35F93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00174B3-3EC6-4ED8-9A64-BCC193972B36}" type="pres">
      <dgm:prSet presAssocID="{17264811-B842-45CA-8023-890707C56826}" presName="composite" presStyleCnt="0"/>
      <dgm:spPr/>
    </dgm:pt>
    <dgm:pt modelId="{27C3B081-C62D-4789-ACCC-6B5C4C4AC593}" type="pres">
      <dgm:prSet presAssocID="{17264811-B842-45CA-8023-890707C56826}" presName="parTx" presStyleLbl="alignNode1" presStyleIdx="0" presStyleCnt="3" custLinFactNeighborY="1715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7A3F2B-0DDF-464D-BB82-2FD9B2735E45}" type="pres">
      <dgm:prSet presAssocID="{17264811-B842-45CA-8023-890707C56826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BFF946-DBE8-4C9C-BE94-FFDC86C27C98}" type="pres">
      <dgm:prSet presAssocID="{ABC69D63-56ED-48ED-9346-231F6A6139BF}" presName="space" presStyleCnt="0"/>
      <dgm:spPr/>
    </dgm:pt>
    <dgm:pt modelId="{F09E7C67-D483-4458-8932-ED733A6AD0BE}" type="pres">
      <dgm:prSet presAssocID="{1E2CC1A7-EE79-4C18-A179-CE42EF3B3F4A}" presName="composite" presStyleCnt="0"/>
      <dgm:spPr/>
    </dgm:pt>
    <dgm:pt modelId="{F8668B23-714E-4127-97FC-1CD6337621BE}" type="pres">
      <dgm:prSet presAssocID="{1E2CC1A7-EE79-4C18-A179-CE42EF3B3F4A}" presName="parTx" presStyleLbl="alignNode1" presStyleIdx="1" presStyleCnt="3" custLinFactNeighborY="1715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D11FAB-8B7F-4F8A-8171-934118D8A205}" type="pres">
      <dgm:prSet presAssocID="{1E2CC1A7-EE79-4C18-A179-CE42EF3B3F4A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5F3378-C772-4716-BE81-93512F9BEC82}" type="pres">
      <dgm:prSet presAssocID="{1BAAE311-27E8-4383-9AB4-C15DA1D4E64A}" presName="space" presStyleCnt="0"/>
      <dgm:spPr/>
    </dgm:pt>
    <dgm:pt modelId="{AF734243-87E9-4C66-B7B8-A3E0E4E6C1E3}" type="pres">
      <dgm:prSet presAssocID="{A484B16A-D33B-49BA-80C2-13C962B6C989}" presName="composite" presStyleCnt="0"/>
      <dgm:spPr/>
    </dgm:pt>
    <dgm:pt modelId="{85F0829B-F0D0-4040-B2D6-0D289700BD62}" type="pres">
      <dgm:prSet presAssocID="{A484B16A-D33B-49BA-80C2-13C962B6C989}" presName="parTx" presStyleLbl="alignNode1" presStyleIdx="2" presStyleCnt="3" custLinFactNeighborY="1715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8B5376-0863-491C-83DC-52E304B5A1D3}" type="pres">
      <dgm:prSet presAssocID="{A484B16A-D33B-49BA-80C2-13C962B6C989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555F521-F6FF-4086-8F24-9E2B6952D2FB}" type="presOf" srcId="{B968535E-6BCE-4EA8-96E6-9886A03B7E18}" destId="{EF7A3F2B-0DDF-464D-BB82-2FD9B2735E45}" srcOrd="0" destOrd="4" presId="urn:microsoft.com/office/officeart/2005/8/layout/hList1"/>
    <dgm:cxn modelId="{276CAC56-BBE9-4E8B-AE4C-D378FCE84FDF}" type="presOf" srcId="{C5B6F96C-31DA-4D73-BCA7-851D0AE0FD61}" destId="{8E8B5376-0863-491C-83DC-52E304B5A1D3}" srcOrd="0" destOrd="3" presId="urn:microsoft.com/office/officeart/2005/8/layout/hList1"/>
    <dgm:cxn modelId="{1A202D80-ED10-4D8C-B4DB-A3D8C064843D}" srcId="{17264811-B842-45CA-8023-890707C56826}" destId="{2849574C-47BC-40CD-8BBD-1FFBF6D36F03}" srcOrd="3" destOrd="0" parTransId="{082F481B-C96C-43F8-88DD-BEB3CAA79C90}" sibTransId="{C994B758-460B-4785-B32A-306862D16CC8}"/>
    <dgm:cxn modelId="{BE5A091D-04F3-4B1F-9CA0-9C2720471A71}" srcId="{49F218E0-E72F-4FB4-B861-C83F0E35F934}" destId="{A484B16A-D33B-49BA-80C2-13C962B6C989}" srcOrd="2" destOrd="0" parTransId="{57CF6C04-37F5-4AE7-BD5A-88A90D22B7DF}" sibTransId="{A5EBB2B7-A37E-4898-A92E-017C79366253}"/>
    <dgm:cxn modelId="{AE4E1E1B-EC04-419D-8FA8-E3A4A611756E}" type="presOf" srcId="{3FE43A09-7FA9-430A-9A2C-BD8BB8A3FABC}" destId="{8E8B5376-0863-491C-83DC-52E304B5A1D3}" srcOrd="0" destOrd="0" presId="urn:microsoft.com/office/officeart/2005/8/layout/hList1"/>
    <dgm:cxn modelId="{B0D4F4E8-3F1C-4CE7-927B-850694363CB0}" srcId="{A484B16A-D33B-49BA-80C2-13C962B6C989}" destId="{C8E8B6C9-5BB3-4D12-92B6-A7E3C2DB95B4}" srcOrd="2" destOrd="0" parTransId="{674BE11A-F1BD-4808-B4FB-23D1154A4634}" sibTransId="{7B8FDFF5-9F70-40A2-B121-B2B9CB076CDA}"/>
    <dgm:cxn modelId="{467D5EE0-00AE-40A9-84E9-63049FC63EEB}" srcId="{1E2CC1A7-EE79-4C18-A179-CE42EF3B3F4A}" destId="{A3E9A1E7-CFC4-4AC5-BB93-39ED753A27EC}" srcOrd="1" destOrd="0" parTransId="{133E10A9-83B7-489B-A361-7D03B8575719}" sibTransId="{8EDEB278-4D05-490A-9EA5-53D1B045C2F3}"/>
    <dgm:cxn modelId="{289C78D1-6311-49C3-B12B-12305DC401FC}" srcId="{1E2CC1A7-EE79-4C18-A179-CE42EF3B3F4A}" destId="{99B048AD-4207-4FBF-AC96-32E95F737103}" srcOrd="0" destOrd="0" parTransId="{51D632FF-BB4F-4E18-882E-B48E55588B8F}" sibTransId="{FF53DED4-9E89-47A5-A21C-6C2BA42171BF}"/>
    <dgm:cxn modelId="{FCAA85AA-EA6C-4280-BD3D-DF77848803C4}" srcId="{1E2CC1A7-EE79-4C18-A179-CE42EF3B3F4A}" destId="{A414773E-F306-42E3-9839-075DD229FF04}" srcOrd="2" destOrd="0" parTransId="{613E6922-9A35-453F-BC91-4EA001C656AB}" sibTransId="{A02F3B41-6F48-416A-99AF-E83FE90B97EF}"/>
    <dgm:cxn modelId="{B079642A-FB68-4D0A-AA61-BBE1D6E2884C}" srcId="{17264811-B842-45CA-8023-890707C56826}" destId="{B968535E-6BCE-4EA8-96E6-9886A03B7E18}" srcOrd="4" destOrd="0" parTransId="{7F549900-4103-4683-85E2-5C78216D5A9B}" sibTransId="{3E07CCD3-F20B-4B66-9DCA-18765B62834D}"/>
    <dgm:cxn modelId="{F7F515CA-2241-4225-87DA-059E0793DCB7}" type="presOf" srcId="{732EE9FF-3145-4B14-8C10-6E009595729A}" destId="{EF7A3F2B-0DDF-464D-BB82-2FD9B2735E45}" srcOrd="0" destOrd="2" presId="urn:microsoft.com/office/officeart/2005/8/layout/hList1"/>
    <dgm:cxn modelId="{B19F41D2-86DA-4F19-96F2-8565011B7FFF}" type="presOf" srcId="{49F218E0-E72F-4FB4-B861-C83F0E35F934}" destId="{7CF2E237-A323-4932-9A99-5C3801C407F7}" srcOrd="0" destOrd="0" presId="urn:microsoft.com/office/officeart/2005/8/layout/hList1"/>
    <dgm:cxn modelId="{83E50AE5-BEBC-4F21-8756-3E0661F4C843}" type="presOf" srcId="{17264811-B842-45CA-8023-890707C56826}" destId="{27C3B081-C62D-4789-ACCC-6B5C4C4AC593}" srcOrd="0" destOrd="0" presId="urn:microsoft.com/office/officeart/2005/8/layout/hList1"/>
    <dgm:cxn modelId="{F84EA9BE-F041-4CFD-84E4-8D664092A0DA}" srcId="{17264811-B842-45CA-8023-890707C56826}" destId="{732EE9FF-3145-4B14-8C10-6E009595729A}" srcOrd="2" destOrd="0" parTransId="{46668486-0F68-48E4-A164-3F650F5B3FC4}" sibTransId="{BCD99D88-9BC5-41F2-B698-FD79EE2CAFB5}"/>
    <dgm:cxn modelId="{C86E82F3-80B1-4B3F-94C3-883B0E4CF3AD}" type="presOf" srcId="{A3E9A1E7-CFC4-4AC5-BB93-39ED753A27EC}" destId="{DBD11FAB-8B7F-4F8A-8171-934118D8A205}" srcOrd="0" destOrd="1" presId="urn:microsoft.com/office/officeart/2005/8/layout/hList1"/>
    <dgm:cxn modelId="{9E488985-1E15-49B9-AE74-DBDF5360DEA7}" type="presOf" srcId="{149ABC2B-AD17-4303-B751-38494D29F9D7}" destId="{8E8B5376-0863-491C-83DC-52E304B5A1D3}" srcOrd="0" destOrd="1" presId="urn:microsoft.com/office/officeart/2005/8/layout/hList1"/>
    <dgm:cxn modelId="{F51612AE-0298-4480-A081-190F5224F040}" type="presOf" srcId="{A414773E-F306-42E3-9839-075DD229FF04}" destId="{DBD11FAB-8B7F-4F8A-8171-934118D8A205}" srcOrd="0" destOrd="2" presId="urn:microsoft.com/office/officeart/2005/8/layout/hList1"/>
    <dgm:cxn modelId="{8D1A2E8B-2856-4092-AC1A-9CD4C1CC3FB0}" srcId="{A484B16A-D33B-49BA-80C2-13C962B6C989}" destId="{C5B6F96C-31DA-4D73-BCA7-851D0AE0FD61}" srcOrd="3" destOrd="0" parTransId="{7ADE1241-A949-44F5-9644-4E78F401F4E8}" sibTransId="{239B8A10-B1CD-43D9-9941-7FD199206F2F}"/>
    <dgm:cxn modelId="{2F886387-E6A5-436E-840E-536764FDB5FE}" type="presOf" srcId="{1E2CC1A7-EE79-4C18-A179-CE42EF3B3F4A}" destId="{F8668B23-714E-4127-97FC-1CD6337621BE}" srcOrd="0" destOrd="0" presId="urn:microsoft.com/office/officeart/2005/8/layout/hList1"/>
    <dgm:cxn modelId="{03E4283D-EED0-48D4-ABA4-E189665D87C5}" srcId="{49F218E0-E72F-4FB4-B861-C83F0E35F934}" destId="{17264811-B842-45CA-8023-890707C56826}" srcOrd="0" destOrd="0" parTransId="{A109D010-9885-4F8F-B8E9-E2C717658764}" sibTransId="{ABC69D63-56ED-48ED-9346-231F6A6139BF}"/>
    <dgm:cxn modelId="{7B4097DB-92D5-4D39-A23D-6B1AF260B775}" type="presOf" srcId="{2849574C-47BC-40CD-8BBD-1FFBF6D36F03}" destId="{EF7A3F2B-0DDF-464D-BB82-2FD9B2735E45}" srcOrd="0" destOrd="3" presId="urn:microsoft.com/office/officeart/2005/8/layout/hList1"/>
    <dgm:cxn modelId="{0B399483-B40F-46B1-8CAD-7223797283CA}" type="presOf" srcId="{99B048AD-4207-4FBF-AC96-32E95F737103}" destId="{DBD11FAB-8B7F-4F8A-8171-934118D8A205}" srcOrd="0" destOrd="0" presId="urn:microsoft.com/office/officeart/2005/8/layout/hList1"/>
    <dgm:cxn modelId="{D5D5636E-FE1F-4973-B57C-74D8DC52BB9B}" srcId="{17264811-B842-45CA-8023-890707C56826}" destId="{3A04E1E2-A022-47CE-8997-EF18827AD0A2}" srcOrd="0" destOrd="0" parTransId="{27D8CDC7-1381-4175-B7BB-6022CF4D82E6}" sibTransId="{6093660C-20EB-4964-87F9-BCEC151AEF5F}"/>
    <dgm:cxn modelId="{3347AD3F-D6FF-482F-ABE7-835704B69C11}" type="presOf" srcId="{C8E8B6C9-5BB3-4D12-92B6-A7E3C2DB95B4}" destId="{8E8B5376-0863-491C-83DC-52E304B5A1D3}" srcOrd="0" destOrd="2" presId="urn:microsoft.com/office/officeart/2005/8/layout/hList1"/>
    <dgm:cxn modelId="{9AB48ABD-4224-42C3-AE11-68FA74A25D9F}" type="presOf" srcId="{3A04E1E2-A022-47CE-8997-EF18827AD0A2}" destId="{EF7A3F2B-0DDF-464D-BB82-2FD9B2735E45}" srcOrd="0" destOrd="0" presId="urn:microsoft.com/office/officeart/2005/8/layout/hList1"/>
    <dgm:cxn modelId="{BED4FE34-BEF0-4FB1-8F80-E11A083F9445}" type="presOf" srcId="{A484B16A-D33B-49BA-80C2-13C962B6C989}" destId="{85F0829B-F0D0-4040-B2D6-0D289700BD62}" srcOrd="0" destOrd="0" presId="urn:microsoft.com/office/officeart/2005/8/layout/hList1"/>
    <dgm:cxn modelId="{26CD6CE1-D5FE-428C-9D3D-592D47F4FCAD}" type="presOf" srcId="{E12794AC-861E-4A35-B6CE-5B9F376ED988}" destId="{EF7A3F2B-0DDF-464D-BB82-2FD9B2735E45}" srcOrd="0" destOrd="1" presId="urn:microsoft.com/office/officeart/2005/8/layout/hList1"/>
    <dgm:cxn modelId="{CE026E8D-3D92-457C-9623-95C3887E091E}" srcId="{A484B16A-D33B-49BA-80C2-13C962B6C989}" destId="{3FE43A09-7FA9-430A-9A2C-BD8BB8A3FABC}" srcOrd="0" destOrd="0" parTransId="{681C8A90-C430-46FD-B21C-339809E07A93}" sibTransId="{65E243BC-A999-421C-8C58-849682F62438}"/>
    <dgm:cxn modelId="{E595949E-3EB9-43CC-A041-C9B704E6F7E8}" srcId="{A484B16A-D33B-49BA-80C2-13C962B6C989}" destId="{149ABC2B-AD17-4303-B751-38494D29F9D7}" srcOrd="1" destOrd="0" parTransId="{C3DAB26D-6377-4A0D-94A7-1E49E2BA7C53}" sibTransId="{2436A63E-EBF3-4117-8563-E6FFBED9E1FB}"/>
    <dgm:cxn modelId="{66ED3FDF-EC37-4A4C-9318-C0938BBEB1CA}" srcId="{49F218E0-E72F-4FB4-B861-C83F0E35F934}" destId="{1E2CC1A7-EE79-4C18-A179-CE42EF3B3F4A}" srcOrd="1" destOrd="0" parTransId="{4420C36B-7FD0-41F4-845A-9000C47B4900}" sibTransId="{1BAAE311-27E8-4383-9AB4-C15DA1D4E64A}"/>
    <dgm:cxn modelId="{DAD9D5DC-7022-4733-9E7D-5FE9984844EB}" srcId="{17264811-B842-45CA-8023-890707C56826}" destId="{E12794AC-861E-4A35-B6CE-5B9F376ED988}" srcOrd="1" destOrd="0" parTransId="{360A26A5-7F1A-48B2-8837-52F026ED61A0}" sibTransId="{639F5FF3-F9D2-4440-84D8-AACD43FD78A8}"/>
    <dgm:cxn modelId="{57CD7188-AB7E-4645-AFBF-000A1929D990}" type="presParOf" srcId="{7CF2E237-A323-4932-9A99-5C3801C407F7}" destId="{600174B3-3EC6-4ED8-9A64-BCC193972B36}" srcOrd="0" destOrd="0" presId="urn:microsoft.com/office/officeart/2005/8/layout/hList1"/>
    <dgm:cxn modelId="{7B3B0414-CE6E-4325-8C76-CD8E5F9263BD}" type="presParOf" srcId="{600174B3-3EC6-4ED8-9A64-BCC193972B36}" destId="{27C3B081-C62D-4789-ACCC-6B5C4C4AC593}" srcOrd="0" destOrd="0" presId="urn:microsoft.com/office/officeart/2005/8/layout/hList1"/>
    <dgm:cxn modelId="{EC819EE6-E19E-4526-B41B-F070EAE5B981}" type="presParOf" srcId="{600174B3-3EC6-4ED8-9A64-BCC193972B36}" destId="{EF7A3F2B-0DDF-464D-BB82-2FD9B2735E45}" srcOrd="1" destOrd="0" presId="urn:microsoft.com/office/officeart/2005/8/layout/hList1"/>
    <dgm:cxn modelId="{E778C2A5-2DD2-40AB-9370-8D4A50AB3FFD}" type="presParOf" srcId="{7CF2E237-A323-4932-9A99-5C3801C407F7}" destId="{74BFF946-DBE8-4C9C-BE94-FFDC86C27C98}" srcOrd="1" destOrd="0" presId="urn:microsoft.com/office/officeart/2005/8/layout/hList1"/>
    <dgm:cxn modelId="{79F47AD0-DA0B-4FAA-AB7A-A3D7EEEDB375}" type="presParOf" srcId="{7CF2E237-A323-4932-9A99-5C3801C407F7}" destId="{F09E7C67-D483-4458-8932-ED733A6AD0BE}" srcOrd="2" destOrd="0" presId="urn:microsoft.com/office/officeart/2005/8/layout/hList1"/>
    <dgm:cxn modelId="{42FD4924-C1ED-4B97-AAC7-0C749FD3EBE9}" type="presParOf" srcId="{F09E7C67-D483-4458-8932-ED733A6AD0BE}" destId="{F8668B23-714E-4127-97FC-1CD6337621BE}" srcOrd="0" destOrd="0" presId="urn:microsoft.com/office/officeart/2005/8/layout/hList1"/>
    <dgm:cxn modelId="{F79383A8-03F8-4661-BE5D-E4F023DF7437}" type="presParOf" srcId="{F09E7C67-D483-4458-8932-ED733A6AD0BE}" destId="{DBD11FAB-8B7F-4F8A-8171-934118D8A205}" srcOrd="1" destOrd="0" presId="urn:microsoft.com/office/officeart/2005/8/layout/hList1"/>
    <dgm:cxn modelId="{E6D9BB55-D613-4A3B-B449-C034C7DF10F2}" type="presParOf" srcId="{7CF2E237-A323-4932-9A99-5C3801C407F7}" destId="{D35F3378-C772-4716-BE81-93512F9BEC82}" srcOrd="3" destOrd="0" presId="urn:microsoft.com/office/officeart/2005/8/layout/hList1"/>
    <dgm:cxn modelId="{606061A2-2EE8-4DA7-986B-9AE601BAAC28}" type="presParOf" srcId="{7CF2E237-A323-4932-9A99-5C3801C407F7}" destId="{AF734243-87E9-4C66-B7B8-A3E0E4E6C1E3}" srcOrd="4" destOrd="0" presId="urn:microsoft.com/office/officeart/2005/8/layout/hList1"/>
    <dgm:cxn modelId="{3115C7A0-4D5E-43B2-8B0A-59B31DFF5774}" type="presParOf" srcId="{AF734243-87E9-4C66-B7B8-A3E0E4E6C1E3}" destId="{85F0829B-F0D0-4040-B2D6-0D289700BD62}" srcOrd="0" destOrd="0" presId="urn:microsoft.com/office/officeart/2005/8/layout/hList1"/>
    <dgm:cxn modelId="{29EC083B-B03D-45C4-A098-E8FD928895F9}" type="presParOf" srcId="{AF734243-87E9-4C66-B7B8-A3E0E4E6C1E3}" destId="{8E8B5376-0863-491C-83DC-52E304B5A1D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F3CE651-ACEA-4381-9AB2-1EAFF452BDE6}" type="doc">
      <dgm:prSet loTypeId="urn:microsoft.com/office/officeart/2005/8/layout/vProcess5" loCatId="process" qsTypeId="urn:microsoft.com/office/officeart/2005/8/quickstyle/3d3#1" qsCatId="3D" csTypeId="urn:microsoft.com/office/officeart/2005/8/colors/accent1_2#3" csCatId="accent1" phldr="1"/>
      <dgm:spPr/>
      <dgm:t>
        <a:bodyPr/>
        <a:lstStyle/>
        <a:p>
          <a:endParaRPr lang="ru-RU"/>
        </a:p>
      </dgm:t>
    </dgm:pt>
    <dgm:pt modelId="{F7DB6462-9E4B-4592-9FE6-CC640B97A86E}">
      <dgm:prSet phldrT="[Текст]"/>
      <dgm:spPr/>
      <dgm:t>
        <a:bodyPr/>
        <a:lstStyle/>
        <a:p>
          <a:r>
            <a:rPr lang="ru-RU" dirty="0" smtClean="0"/>
            <a:t>Национальный проект «Образование» и региональный проект «Успех каждого ребенка»</a:t>
          </a:r>
          <a:endParaRPr lang="ru-RU" dirty="0"/>
        </a:p>
      </dgm:t>
    </dgm:pt>
    <dgm:pt modelId="{171C0B53-2A01-4F60-8816-E3F27E13ED27}" type="parTrans" cxnId="{4C1F9917-B81F-444D-957F-DCEB4AB4EB10}">
      <dgm:prSet/>
      <dgm:spPr/>
      <dgm:t>
        <a:bodyPr/>
        <a:lstStyle/>
        <a:p>
          <a:endParaRPr lang="ru-RU"/>
        </a:p>
      </dgm:t>
    </dgm:pt>
    <dgm:pt modelId="{5E553E67-AB90-4A36-AE78-36FC1A789D10}" type="sibTrans" cxnId="{4C1F9917-B81F-444D-957F-DCEB4AB4EB10}">
      <dgm:prSet/>
      <dgm:spPr/>
      <dgm:t>
        <a:bodyPr/>
        <a:lstStyle/>
        <a:p>
          <a:endParaRPr lang="ru-RU"/>
        </a:p>
      </dgm:t>
    </dgm:pt>
    <dgm:pt modelId="{04A86A6A-7254-40CC-8157-0260477DD476}">
      <dgm:prSet phldrT="[Текст]"/>
      <dgm:spPr/>
      <dgm:t>
        <a:bodyPr/>
        <a:lstStyle/>
        <a:p>
          <a:r>
            <a:rPr lang="ru-RU" dirty="0" smtClean="0"/>
            <a:t>4258,85 тыс. рублей федерального бюджета и 43,018 тыс. рублей местного бюджета</a:t>
          </a:r>
          <a:endParaRPr lang="ru-RU" dirty="0"/>
        </a:p>
      </dgm:t>
    </dgm:pt>
    <dgm:pt modelId="{42D5A4D0-2CC1-473F-961E-7EAB6350637C}" type="parTrans" cxnId="{57BB216F-C6B0-49F2-BB16-61526FEA7B2F}">
      <dgm:prSet/>
      <dgm:spPr/>
      <dgm:t>
        <a:bodyPr/>
        <a:lstStyle/>
        <a:p>
          <a:endParaRPr lang="ru-RU"/>
        </a:p>
      </dgm:t>
    </dgm:pt>
    <dgm:pt modelId="{8693B30C-057F-469C-8EDB-26A7D747511F}" type="sibTrans" cxnId="{57BB216F-C6B0-49F2-BB16-61526FEA7B2F}">
      <dgm:prSet/>
      <dgm:spPr/>
      <dgm:t>
        <a:bodyPr/>
        <a:lstStyle/>
        <a:p>
          <a:endParaRPr lang="ru-RU"/>
        </a:p>
      </dgm:t>
    </dgm:pt>
    <dgm:pt modelId="{4C409CB7-DA0A-4FA3-B680-25F26F179023}">
      <dgm:prSet phldrT="[Текст]"/>
      <dgm:spPr/>
      <dgm:t>
        <a:bodyPr/>
        <a:lstStyle/>
        <a:p>
          <a:r>
            <a:rPr lang="ru-RU" dirty="0" smtClean="0"/>
            <a:t>613 высоко оснащенных мест </a:t>
          </a:r>
          <a:r>
            <a:rPr lang="ru-RU" dirty="0" err="1" smtClean="0"/>
            <a:t>естественно-научного</a:t>
          </a:r>
          <a:r>
            <a:rPr lang="ru-RU" dirty="0" smtClean="0"/>
            <a:t>, спортивного, технического, туристического, социально-педагогического и художественного профиля, в которых занимается 937 детей</a:t>
          </a:r>
          <a:endParaRPr lang="ru-RU" dirty="0"/>
        </a:p>
      </dgm:t>
    </dgm:pt>
    <dgm:pt modelId="{663793CD-321F-4A8B-945D-CCB69A68E930}" type="parTrans" cxnId="{7410D3AF-B9E9-461E-ACFC-F706123D369D}">
      <dgm:prSet/>
      <dgm:spPr/>
      <dgm:t>
        <a:bodyPr/>
        <a:lstStyle/>
        <a:p>
          <a:endParaRPr lang="ru-RU"/>
        </a:p>
      </dgm:t>
    </dgm:pt>
    <dgm:pt modelId="{7F1CD8DD-B3EA-4C5D-8506-D0246E19E8BC}" type="sibTrans" cxnId="{7410D3AF-B9E9-461E-ACFC-F706123D369D}">
      <dgm:prSet/>
      <dgm:spPr/>
      <dgm:t>
        <a:bodyPr/>
        <a:lstStyle/>
        <a:p>
          <a:endParaRPr lang="ru-RU"/>
        </a:p>
      </dgm:t>
    </dgm:pt>
    <dgm:pt modelId="{31422134-EF64-4FFF-8548-FFDE8BB2B18D}" type="pres">
      <dgm:prSet presAssocID="{CF3CE651-ACEA-4381-9AB2-1EAFF452BDE6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321B0F2-0DC3-4B25-AEFA-502774ACEF4B}" type="pres">
      <dgm:prSet presAssocID="{CF3CE651-ACEA-4381-9AB2-1EAFF452BDE6}" presName="dummyMaxCanvas" presStyleCnt="0">
        <dgm:presLayoutVars/>
      </dgm:prSet>
      <dgm:spPr/>
    </dgm:pt>
    <dgm:pt modelId="{D0BF3FBB-3B21-49FE-9FF8-DE79EC098AD0}" type="pres">
      <dgm:prSet presAssocID="{CF3CE651-ACEA-4381-9AB2-1EAFF452BDE6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E271E4-1C78-40E7-9BEE-26748F290C42}" type="pres">
      <dgm:prSet presAssocID="{CF3CE651-ACEA-4381-9AB2-1EAFF452BDE6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3C489B-0323-4FA4-9258-7BECD471E849}" type="pres">
      <dgm:prSet presAssocID="{CF3CE651-ACEA-4381-9AB2-1EAFF452BDE6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9FE283-5D08-43BD-972B-63B0A8EA8B0B}" type="pres">
      <dgm:prSet presAssocID="{CF3CE651-ACEA-4381-9AB2-1EAFF452BDE6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47B7BB-F158-4850-A849-6C6C67EAA4FD}" type="pres">
      <dgm:prSet presAssocID="{CF3CE651-ACEA-4381-9AB2-1EAFF452BDE6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E14824-8D5B-4E4E-B65F-D17BBF6A3C7E}" type="pres">
      <dgm:prSet presAssocID="{CF3CE651-ACEA-4381-9AB2-1EAFF452BDE6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AA78D7-80E4-4022-A710-D8C180629556}" type="pres">
      <dgm:prSet presAssocID="{CF3CE651-ACEA-4381-9AB2-1EAFF452BDE6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9EAA3A-465D-40C4-A439-3D185B2BF63F}" type="pres">
      <dgm:prSet presAssocID="{CF3CE651-ACEA-4381-9AB2-1EAFF452BDE6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55CB293-7FA0-4D77-A050-9BBBF4DE2D20}" type="presOf" srcId="{CF3CE651-ACEA-4381-9AB2-1EAFF452BDE6}" destId="{31422134-EF64-4FFF-8548-FFDE8BB2B18D}" srcOrd="0" destOrd="0" presId="urn:microsoft.com/office/officeart/2005/8/layout/vProcess5"/>
    <dgm:cxn modelId="{7410D3AF-B9E9-461E-ACFC-F706123D369D}" srcId="{CF3CE651-ACEA-4381-9AB2-1EAFF452BDE6}" destId="{4C409CB7-DA0A-4FA3-B680-25F26F179023}" srcOrd="2" destOrd="0" parTransId="{663793CD-321F-4A8B-945D-CCB69A68E930}" sibTransId="{7F1CD8DD-B3EA-4C5D-8506-D0246E19E8BC}"/>
    <dgm:cxn modelId="{4C1F9917-B81F-444D-957F-DCEB4AB4EB10}" srcId="{CF3CE651-ACEA-4381-9AB2-1EAFF452BDE6}" destId="{F7DB6462-9E4B-4592-9FE6-CC640B97A86E}" srcOrd="0" destOrd="0" parTransId="{171C0B53-2A01-4F60-8816-E3F27E13ED27}" sibTransId="{5E553E67-AB90-4A36-AE78-36FC1A789D10}"/>
    <dgm:cxn modelId="{5E830927-0E22-4D18-B8FE-F50FE26E9D8D}" type="presOf" srcId="{F7DB6462-9E4B-4592-9FE6-CC640B97A86E}" destId="{D0BF3FBB-3B21-49FE-9FF8-DE79EC098AD0}" srcOrd="0" destOrd="0" presId="urn:microsoft.com/office/officeart/2005/8/layout/vProcess5"/>
    <dgm:cxn modelId="{AADDA37C-EEC1-4ED7-9770-07D78741C968}" type="presOf" srcId="{04A86A6A-7254-40CC-8157-0260477DD476}" destId="{DDAA78D7-80E4-4022-A710-D8C180629556}" srcOrd="1" destOrd="0" presId="urn:microsoft.com/office/officeart/2005/8/layout/vProcess5"/>
    <dgm:cxn modelId="{57BB216F-C6B0-49F2-BB16-61526FEA7B2F}" srcId="{CF3CE651-ACEA-4381-9AB2-1EAFF452BDE6}" destId="{04A86A6A-7254-40CC-8157-0260477DD476}" srcOrd="1" destOrd="0" parTransId="{42D5A4D0-2CC1-473F-961E-7EAB6350637C}" sibTransId="{8693B30C-057F-469C-8EDB-26A7D747511F}"/>
    <dgm:cxn modelId="{5E0B82A9-EDE7-432F-8F31-AEB9FB0F3755}" type="presOf" srcId="{4C409CB7-DA0A-4FA3-B680-25F26F179023}" destId="{F13C489B-0323-4FA4-9258-7BECD471E849}" srcOrd="0" destOrd="0" presId="urn:microsoft.com/office/officeart/2005/8/layout/vProcess5"/>
    <dgm:cxn modelId="{5F193A19-76B7-4970-A846-C3E69EC4FEF9}" type="presOf" srcId="{4C409CB7-DA0A-4FA3-B680-25F26F179023}" destId="{B99EAA3A-465D-40C4-A439-3D185B2BF63F}" srcOrd="1" destOrd="0" presId="urn:microsoft.com/office/officeart/2005/8/layout/vProcess5"/>
    <dgm:cxn modelId="{631AB428-6B62-4FA9-8171-BC6E871DAA04}" type="presOf" srcId="{5E553E67-AB90-4A36-AE78-36FC1A789D10}" destId="{EF9FE283-5D08-43BD-972B-63B0A8EA8B0B}" srcOrd="0" destOrd="0" presId="urn:microsoft.com/office/officeart/2005/8/layout/vProcess5"/>
    <dgm:cxn modelId="{3B9C40D9-6443-4C6D-8711-B2616CFEC021}" type="presOf" srcId="{F7DB6462-9E4B-4592-9FE6-CC640B97A86E}" destId="{DDE14824-8D5B-4E4E-B65F-D17BBF6A3C7E}" srcOrd="1" destOrd="0" presId="urn:microsoft.com/office/officeart/2005/8/layout/vProcess5"/>
    <dgm:cxn modelId="{021F201D-2267-42D5-82A9-68279F8008AE}" type="presOf" srcId="{8693B30C-057F-469C-8EDB-26A7D747511F}" destId="{C347B7BB-F158-4850-A849-6C6C67EAA4FD}" srcOrd="0" destOrd="0" presId="urn:microsoft.com/office/officeart/2005/8/layout/vProcess5"/>
    <dgm:cxn modelId="{0CDBD36E-F736-4A6E-93B2-40961ACAC686}" type="presOf" srcId="{04A86A6A-7254-40CC-8157-0260477DD476}" destId="{BCE271E4-1C78-40E7-9BEE-26748F290C42}" srcOrd="0" destOrd="0" presId="urn:microsoft.com/office/officeart/2005/8/layout/vProcess5"/>
    <dgm:cxn modelId="{02984D8B-058B-4775-97F3-4044383C800D}" type="presParOf" srcId="{31422134-EF64-4FFF-8548-FFDE8BB2B18D}" destId="{F321B0F2-0DC3-4B25-AEFA-502774ACEF4B}" srcOrd="0" destOrd="0" presId="urn:microsoft.com/office/officeart/2005/8/layout/vProcess5"/>
    <dgm:cxn modelId="{11A5D0B6-DD79-4F97-95A0-A9042F079E09}" type="presParOf" srcId="{31422134-EF64-4FFF-8548-FFDE8BB2B18D}" destId="{D0BF3FBB-3B21-49FE-9FF8-DE79EC098AD0}" srcOrd="1" destOrd="0" presId="urn:microsoft.com/office/officeart/2005/8/layout/vProcess5"/>
    <dgm:cxn modelId="{7E20539F-A536-4F19-B240-183E0D910A73}" type="presParOf" srcId="{31422134-EF64-4FFF-8548-FFDE8BB2B18D}" destId="{BCE271E4-1C78-40E7-9BEE-26748F290C42}" srcOrd="2" destOrd="0" presId="urn:microsoft.com/office/officeart/2005/8/layout/vProcess5"/>
    <dgm:cxn modelId="{863E5893-5437-43D8-9A2D-15F78476CDB8}" type="presParOf" srcId="{31422134-EF64-4FFF-8548-FFDE8BB2B18D}" destId="{F13C489B-0323-4FA4-9258-7BECD471E849}" srcOrd="3" destOrd="0" presId="urn:microsoft.com/office/officeart/2005/8/layout/vProcess5"/>
    <dgm:cxn modelId="{24B00D19-0D20-464C-BE57-C8C63DF8DE72}" type="presParOf" srcId="{31422134-EF64-4FFF-8548-FFDE8BB2B18D}" destId="{EF9FE283-5D08-43BD-972B-63B0A8EA8B0B}" srcOrd="4" destOrd="0" presId="urn:microsoft.com/office/officeart/2005/8/layout/vProcess5"/>
    <dgm:cxn modelId="{043D4EFD-9C2E-4634-A863-AF7D927F88ED}" type="presParOf" srcId="{31422134-EF64-4FFF-8548-FFDE8BB2B18D}" destId="{C347B7BB-F158-4850-A849-6C6C67EAA4FD}" srcOrd="5" destOrd="0" presId="urn:microsoft.com/office/officeart/2005/8/layout/vProcess5"/>
    <dgm:cxn modelId="{39188671-C831-49F8-A685-916B70C70963}" type="presParOf" srcId="{31422134-EF64-4FFF-8548-FFDE8BB2B18D}" destId="{DDE14824-8D5B-4E4E-B65F-D17BBF6A3C7E}" srcOrd="6" destOrd="0" presId="urn:microsoft.com/office/officeart/2005/8/layout/vProcess5"/>
    <dgm:cxn modelId="{3657A93C-C7E7-4645-943C-E75009D1AC6F}" type="presParOf" srcId="{31422134-EF64-4FFF-8548-FFDE8BB2B18D}" destId="{DDAA78D7-80E4-4022-A710-D8C180629556}" srcOrd="7" destOrd="0" presId="urn:microsoft.com/office/officeart/2005/8/layout/vProcess5"/>
    <dgm:cxn modelId="{07F73123-03BB-4804-8247-7D1ADAE21141}" type="presParOf" srcId="{31422134-EF64-4FFF-8548-FFDE8BB2B18D}" destId="{B99EAA3A-465D-40C4-A439-3D185B2BF63F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C3B081-C62D-4789-ACCC-6B5C4C4AC593}">
      <dsp:nvSpPr>
        <dsp:cNvPr id="0" name=""/>
        <dsp:cNvSpPr/>
      </dsp:nvSpPr>
      <dsp:spPr>
        <a:xfrm>
          <a:off x="3054" y="320309"/>
          <a:ext cx="2977797" cy="9538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kern="1200">
              <a:latin typeface="Times New Roman" panose="02020603050405020304" charset="0"/>
              <a:cs typeface="Times New Roman" panose="02020603050405020304" charset="0"/>
            </a:rPr>
            <a:t>Численность неуспевающих по отдельным предметам</a:t>
          </a:r>
        </a:p>
      </dsp:txBody>
      <dsp:txXfrm>
        <a:off x="3054" y="320309"/>
        <a:ext cx="2977797" cy="953894"/>
      </dsp:txXfrm>
    </dsp:sp>
    <dsp:sp modelId="{EF7A3F2B-0DDF-464D-BB82-2FD9B2735E45}">
      <dsp:nvSpPr>
        <dsp:cNvPr id="0" name=""/>
        <dsp:cNvSpPr/>
      </dsp:nvSpPr>
      <dsp:spPr>
        <a:xfrm>
          <a:off x="3054" y="1274203"/>
          <a:ext cx="2977797" cy="92643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500" kern="1200">
              <a:latin typeface="Times New Roman" panose="02020603050405020304" charset="0"/>
              <a:cs typeface="Times New Roman" panose="02020603050405020304" charset="0"/>
            </a:rPr>
            <a:t>2018-2019 учебный год – 1,6%</a:t>
          </a:r>
        </a:p>
        <a:p>
          <a:pPr marL="114300" lvl="1" indent="-114300" algn="l" defTabSz="66675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500" kern="1200">
              <a:latin typeface="Times New Roman" panose="02020603050405020304" charset="0"/>
              <a:cs typeface="Times New Roman" panose="02020603050405020304" charset="0"/>
            </a:rPr>
            <a:t>2019-2020 учебный год - 0,79%   </a:t>
          </a:r>
        </a:p>
        <a:p>
          <a:pPr marL="114300" lvl="1" indent="-114300" algn="l" defTabSz="66675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500" kern="1200">
              <a:latin typeface="Times New Roman" panose="02020603050405020304" charset="0"/>
              <a:cs typeface="Times New Roman" panose="02020603050405020304" charset="0"/>
            </a:rPr>
            <a:t>2020-2021 учебный год – 0,95%</a:t>
          </a:r>
        </a:p>
      </dsp:txBody>
      <dsp:txXfrm>
        <a:off x="3054" y="1274203"/>
        <a:ext cx="2977797" cy="926437"/>
      </dsp:txXfrm>
    </dsp:sp>
    <dsp:sp modelId="{F8668B23-714E-4127-97FC-1CD6337621BE}">
      <dsp:nvSpPr>
        <dsp:cNvPr id="0" name=""/>
        <dsp:cNvSpPr/>
      </dsp:nvSpPr>
      <dsp:spPr>
        <a:xfrm>
          <a:off x="3397743" y="320309"/>
          <a:ext cx="2977797" cy="9538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altLang="zh-CN" sz="1800" kern="1200">
              <a:latin typeface="Times New Roman" panose="02020603050405020304" charset="0"/>
              <a:cs typeface="Times New Roman" panose="02020603050405020304" charset="0"/>
            </a:rPr>
            <a:t>ШНОР по итогам оценочных процедур 2019-2020 учебного года</a:t>
          </a:r>
        </a:p>
      </dsp:txBody>
      <dsp:txXfrm>
        <a:off x="3397743" y="320309"/>
        <a:ext cx="2977797" cy="953894"/>
      </dsp:txXfrm>
    </dsp:sp>
    <dsp:sp modelId="{DBD11FAB-8B7F-4F8A-8171-934118D8A205}">
      <dsp:nvSpPr>
        <dsp:cNvPr id="0" name=""/>
        <dsp:cNvSpPr/>
      </dsp:nvSpPr>
      <dsp:spPr>
        <a:xfrm>
          <a:off x="3397743" y="1274203"/>
          <a:ext cx="2977797" cy="92643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500" kern="1200">
              <a:latin typeface="Times New Roman" panose="02020603050405020304" charset="0"/>
              <a:cs typeface="Times New Roman" panose="02020603050405020304" charset="0"/>
            </a:rPr>
            <a:t>МБОУ Беневская СОШ №</a:t>
          </a:r>
          <a:r>
            <a:rPr lang="ru-RU" altLang="zh-CN" sz="1500" kern="1200">
              <a:latin typeface="Times New Roman" panose="02020603050405020304" charset="0"/>
              <a:cs typeface="Times New Roman" panose="02020603050405020304" charset="0"/>
            </a:rPr>
            <a:t>7</a:t>
          </a:r>
        </a:p>
      </dsp:txBody>
      <dsp:txXfrm>
        <a:off x="3397743" y="1274203"/>
        <a:ext cx="2977797" cy="926437"/>
      </dsp:txXfrm>
    </dsp:sp>
    <dsp:sp modelId="{85F0829B-F0D0-4040-B2D6-0D289700BD62}">
      <dsp:nvSpPr>
        <dsp:cNvPr id="0" name=""/>
        <dsp:cNvSpPr/>
      </dsp:nvSpPr>
      <dsp:spPr>
        <a:xfrm>
          <a:off x="6792433" y="320309"/>
          <a:ext cx="2977797" cy="9538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kern="1200">
              <a:latin typeface="Times New Roman" panose="02020603050405020304" charset="0"/>
              <a:cs typeface="Times New Roman" panose="02020603050405020304" charset="0"/>
            </a:rPr>
            <a:t>Школы с необъективными результатами</a:t>
          </a:r>
        </a:p>
      </dsp:txBody>
      <dsp:txXfrm>
        <a:off x="6792433" y="320309"/>
        <a:ext cx="2977797" cy="953894"/>
      </dsp:txXfrm>
    </dsp:sp>
    <dsp:sp modelId="{8E8B5376-0863-491C-83DC-52E304B5A1D3}">
      <dsp:nvSpPr>
        <dsp:cNvPr id="0" name=""/>
        <dsp:cNvSpPr/>
      </dsp:nvSpPr>
      <dsp:spPr>
        <a:xfrm>
          <a:off x="6792433" y="1274203"/>
          <a:ext cx="2977797" cy="92643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500" kern="1200">
              <a:latin typeface="Times New Roman" panose="02020603050405020304" charset="0"/>
              <a:cs typeface="Times New Roman" panose="02020603050405020304" charset="0"/>
            </a:rPr>
            <a:t>2018-2019 учебный год – 2</a:t>
          </a:r>
        </a:p>
        <a:p>
          <a:pPr marL="114300" lvl="1" indent="-114300" algn="l" defTabSz="66675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500" kern="1200">
              <a:latin typeface="Times New Roman" panose="02020603050405020304" charset="0"/>
              <a:cs typeface="Times New Roman" panose="02020603050405020304" charset="0"/>
            </a:rPr>
            <a:t>2019-2020 учебный год - 1</a:t>
          </a:r>
        </a:p>
        <a:p>
          <a:pPr marL="114300" lvl="1" indent="-114300" algn="l" defTabSz="66675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500" kern="1200">
              <a:latin typeface="Times New Roman" panose="02020603050405020304" charset="0"/>
              <a:cs typeface="Times New Roman" panose="02020603050405020304" charset="0"/>
            </a:rPr>
            <a:t>2020-2021 учебный год – </a:t>
          </a:r>
          <a:r>
            <a:rPr lang="ru-RU" altLang="zh-CN" sz="1500" kern="1200">
              <a:latin typeface="Times New Roman" panose="02020603050405020304" charset="0"/>
              <a:cs typeface="Times New Roman" panose="02020603050405020304" charset="0"/>
            </a:rPr>
            <a:t>2</a:t>
          </a:r>
        </a:p>
      </dsp:txBody>
      <dsp:txXfrm>
        <a:off x="6792433" y="1274203"/>
        <a:ext cx="2977797" cy="92643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C3B081-C62D-4789-ACCC-6B5C4C4AC593}">
      <dsp:nvSpPr>
        <dsp:cNvPr id="0" name=""/>
        <dsp:cNvSpPr/>
      </dsp:nvSpPr>
      <dsp:spPr>
        <a:xfrm>
          <a:off x="3573" y="920060"/>
          <a:ext cx="3483738" cy="139349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>
              <a:latin typeface="Times New Roman" panose="02020603050405020304" charset="0"/>
              <a:cs typeface="Times New Roman" panose="02020603050405020304" charset="0"/>
            </a:rPr>
            <a:t>2018-2019 </a:t>
          </a:r>
        </a:p>
      </dsp:txBody>
      <dsp:txXfrm>
        <a:off x="3573" y="920060"/>
        <a:ext cx="3483738" cy="1393495"/>
      </dsp:txXfrm>
    </dsp:sp>
    <dsp:sp modelId="{EF7A3F2B-0DDF-464D-BB82-2FD9B2735E45}">
      <dsp:nvSpPr>
        <dsp:cNvPr id="0" name=""/>
        <dsp:cNvSpPr/>
      </dsp:nvSpPr>
      <dsp:spPr>
        <a:xfrm>
          <a:off x="3573" y="2074460"/>
          <a:ext cx="3483738" cy="2854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85344" bIns="96012" numCol="1" spcCol="1270" anchor="t" anchorCtr="0">
          <a:noAutofit/>
        </a:bodyPr>
        <a:lstStyle/>
        <a:p>
          <a:pPr marL="114300" lvl="1" indent="-114300" algn="l" defTabSz="5334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200" kern="1200">
              <a:latin typeface="Times New Roman" panose="02020603050405020304" charset="0"/>
              <a:cs typeface="Times New Roman" panose="02020603050405020304" charset="0"/>
            </a:rPr>
            <a:t>177 обучались по программам основного общего образования</a:t>
          </a:r>
          <a:r>
            <a:rPr lang="ru-RU" altLang="zh-CN" sz="1200" kern="1200">
              <a:latin typeface="Times New Roman" panose="02020603050405020304" charset="0"/>
              <a:cs typeface="Times New Roman" panose="02020603050405020304" charset="0"/>
            </a:rPr>
            <a:t>;</a:t>
          </a:r>
          <a:endParaRPr lang="zh-CN" altLang="en-US" sz="1200" kern="1200">
            <a:latin typeface="Times New Roman" panose="02020603050405020304" charset="0"/>
            <a:cs typeface="Times New Roman" panose="02020603050405020304" charset="0"/>
          </a:endParaRPr>
        </a:p>
        <a:p>
          <a:pPr marL="114300" lvl="1" indent="-114300" algn="l" defTabSz="5334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200" kern="1200">
              <a:latin typeface="Times New Roman" panose="02020603050405020304" charset="0"/>
              <a:cs typeface="Times New Roman" panose="02020603050405020304" charset="0"/>
            </a:rPr>
            <a:t>1 обучался по адаптированной образовательной программе</a:t>
          </a:r>
          <a:r>
            <a:rPr lang="ru-RU" altLang="zh-CN" sz="1200" kern="1200">
              <a:latin typeface="Times New Roman" panose="02020603050405020304" charset="0"/>
              <a:cs typeface="Times New Roman" panose="02020603050405020304" charset="0"/>
            </a:rPr>
            <a:t>;</a:t>
          </a:r>
          <a:endParaRPr lang="zh-CN" altLang="en-US" sz="1200" kern="1200">
            <a:latin typeface="Times New Roman" panose="02020603050405020304" charset="0"/>
            <a:cs typeface="Times New Roman" panose="02020603050405020304" charset="0"/>
          </a:endParaRPr>
        </a:p>
        <a:p>
          <a:pPr marL="114300" lvl="1" indent="-114300" algn="l" defTabSz="5334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200" kern="1200">
              <a:latin typeface="Times New Roman" panose="02020603050405020304" charset="0"/>
              <a:cs typeface="Times New Roman" panose="02020603050405020304" charset="0"/>
            </a:rPr>
            <a:t>Не допущены к экзаменам  6 обучающихся (3,35%) из МБОУ Преображенская средняя школа №11</a:t>
          </a:r>
          <a:r>
            <a:rPr lang="ru-RU" altLang="zh-CN" sz="1200" kern="1200">
              <a:latin typeface="Times New Roman" panose="02020603050405020304" charset="0"/>
              <a:cs typeface="Times New Roman" panose="02020603050405020304" charset="0"/>
            </a:rPr>
            <a:t>;</a:t>
          </a:r>
          <a:endParaRPr lang="zh-CN" altLang="en-US" sz="1200" kern="1200">
            <a:latin typeface="Times New Roman" panose="02020603050405020304" charset="0"/>
            <a:cs typeface="Times New Roman" panose="02020603050405020304" charset="0"/>
          </a:endParaRPr>
        </a:p>
        <a:p>
          <a:pPr marL="114300" lvl="1" indent="-114300" algn="l" defTabSz="5334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200" kern="1200">
              <a:latin typeface="Times New Roman" panose="02020603050405020304" charset="0"/>
              <a:cs typeface="Times New Roman" panose="02020603050405020304" charset="0"/>
            </a:rPr>
            <a:t>170 выпускников 9 классов (99,4%) успешно сдали экзамены в основной период проведения ГИА-9 и получили документ об освоении программ основного общего образования, 5 учеников (2,9%) получили аттестат с отличием</a:t>
          </a:r>
          <a:r>
            <a:rPr lang="ru-RU" altLang="zh-CN" sz="1200" kern="1200">
              <a:latin typeface="Times New Roman" panose="02020603050405020304" charset="0"/>
              <a:cs typeface="Times New Roman" panose="02020603050405020304" charset="0"/>
            </a:rPr>
            <a:t>;</a:t>
          </a:r>
          <a:endParaRPr lang="zh-CN" altLang="en-US" sz="1200" kern="1200">
            <a:latin typeface="Times New Roman" panose="02020603050405020304" charset="0"/>
            <a:cs typeface="Times New Roman" panose="02020603050405020304" charset="0"/>
          </a:endParaRPr>
        </a:p>
        <a:p>
          <a:pPr marL="114300" lvl="1" indent="-114300" algn="l" defTabSz="5334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200" kern="1200">
              <a:latin typeface="Times New Roman" panose="02020603050405020304" charset="0"/>
              <a:cs typeface="Times New Roman" panose="02020603050405020304" charset="0"/>
            </a:rPr>
            <a:t>В 2019 году в едином государственном экзамене приняли участие 68 выпускников. 66 (97,1%)</a:t>
          </a:r>
          <a:r>
            <a:rPr lang="ru-RU" altLang="zh-CN" sz="1200" kern="1200">
              <a:latin typeface="Times New Roman" panose="02020603050405020304" charset="0"/>
              <a:cs typeface="Times New Roman" panose="02020603050405020304" charset="0"/>
            </a:rPr>
            <a:t>.</a:t>
          </a:r>
        </a:p>
      </dsp:txBody>
      <dsp:txXfrm>
        <a:off x="3573" y="2074460"/>
        <a:ext cx="3483738" cy="2854800"/>
      </dsp:txXfrm>
    </dsp:sp>
    <dsp:sp modelId="{F8668B23-714E-4127-97FC-1CD6337621BE}">
      <dsp:nvSpPr>
        <dsp:cNvPr id="0" name=""/>
        <dsp:cNvSpPr/>
      </dsp:nvSpPr>
      <dsp:spPr>
        <a:xfrm>
          <a:off x="3975035" y="920060"/>
          <a:ext cx="3483738" cy="139349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>
              <a:latin typeface="Times New Roman" panose="02020603050405020304" charset="0"/>
              <a:cs typeface="Times New Roman" panose="02020603050405020304" charset="0"/>
            </a:rPr>
            <a:t>2019-2020 </a:t>
          </a:r>
        </a:p>
      </dsp:txBody>
      <dsp:txXfrm>
        <a:off x="3975035" y="920060"/>
        <a:ext cx="3483738" cy="1393495"/>
      </dsp:txXfrm>
    </dsp:sp>
    <dsp:sp modelId="{DBD11FAB-8B7F-4F8A-8171-934118D8A205}">
      <dsp:nvSpPr>
        <dsp:cNvPr id="0" name=""/>
        <dsp:cNvSpPr/>
      </dsp:nvSpPr>
      <dsp:spPr>
        <a:xfrm>
          <a:off x="3975035" y="2074460"/>
          <a:ext cx="3483738" cy="2854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85344" bIns="96012" numCol="1" spcCol="1270" anchor="t" anchorCtr="0">
          <a:noAutofit/>
        </a:bodyPr>
        <a:lstStyle/>
        <a:p>
          <a:pPr marL="114300" lvl="1" indent="-114300" algn="l" defTabSz="5334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200" kern="1200">
              <a:latin typeface="Times New Roman" panose="02020603050405020304" charset="0"/>
              <a:cs typeface="Times New Roman" panose="02020603050405020304" charset="0"/>
            </a:rPr>
            <a:t>Аттестаты об основном общем образовании получили 139 выпускников 9-х классов, два аттестата с отличием</a:t>
          </a:r>
          <a:r>
            <a:rPr lang="ru-RU" altLang="zh-CN" sz="1200" kern="1200">
              <a:latin typeface="Times New Roman" panose="02020603050405020304" charset="0"/>
              <a:cs typeface="Times New Roman" panose="02020603050405020304" charset="0"/>
            </a:rPr>
            <a:t>;</a:t>
          </a:r>
        </a:p>
        <a:p>
          <a:pPr marL="114300" lvl="1" indent="-114300" algn="l" defTabSz="5334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200" kern="1200">
              <a:latin typeface="Times New Roman" panose="02020603050405020304" charset="0"/>
              <a:cs typeface="Times New Roman" panose="02020603050405020304" charset="0"/>
            </a:rPr>
            <a:t>Аттестаты о среднем общем образовании получили 78 выпускников 11-х классов</a:t>
          </a:r>
          <a:r>
            <a:rPr lang="ru-RU" altLang="zh-CN" sz="1200" kern="1200">
              <a:latin typeface="Times New Roman" panose="02020603050405020304" charset="0"/>
              <a:cs typeface="Times New Roman" panose="02020603050405020304" charset="0"/>
            </a:rPr>
            <a:t>;</a:t>
          </a:r>
        </a:p>
        <a:p>
          <a:pPr marL="114300" lvl="1" indent="-114300" algn="l" defTabSz="5334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altLang="zh-CN" sz="1200" kern="1200">
              <a:latin typeface="Times New Roman" panose="02020603050405020304" charset="0"/>
              <a:cs typeface="Times New Roman" panose="02020603050405020304" charset="0"/>
            </a:rPr>
            <a:t>2 выпускника МБОУ Лазовская средняя школа №1, 2 выпускника МБОУ Преображенская средняя школа №11 получили аттестат с отличием и  медаль «За особые успехи в учении».</a:t>
          </a:r>
        </a:p>
      </dsp:txBody>
      <dsp:txXfrm>
        <a:off x="3975035" y="2074460"/>
        <a:ext cx="3483738" cy="2854800"/>
      </dsp:txXfrm>
    </dsp:sp>
    <dsp:sp modelId="{85F0829B-F0D0-4040-B2D6-0D289700BD62}">
      <dsp:nvSpPr>
        <dsp:cNvPr id="0" name=""/>
        <dsp:cNvSpPr/>
      </dsp:nvSpPr>
      <dsp:spPr>
        <a:xfrm>
          <a:off x="7946497" y="920060"/>
          <a:ext cx="3483738" cy="139349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>
              <a:latin typeface="Times New Roman" panose="02020603050405020304" charset="0"/>
              <a:cs typeface="Times New Roman" panose="02020603050405020304" charset="0"/>
            </a:rPr>
            <a:t>2020-2021</a:t>
          </a:r>
        </a:p>
      </dsp:txBody>
      <dsp:txXfrm>
        <a:off x="7946497" y="920060"/>
        <a:ext cx="3483738" cy="1393495"/>
      </dsp:txXfrm>
    </dsp:sp>
    <dsp:sp modelId="{8E8B5376-0863-491C-83DC-52E304B5A1D3}">
      <dsp:nvSpPr>
        <dsp:cNvPr id="0" name=""/>
        <dsp:cNvSpPr/>
      </dsp:nvSpPr>
      <dsp:spPr>
        <a:xfrm>
          <a:off x="7946497" y="2074460"/>
          <a:ext cx="3483738" cy="2854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85344" bIns="96012" numCol="1" spcCol="1270" anchor="t" anchorCtr="0">
          <a:noAutofit/>
        </a:bodyPr>
        <a:lstStyle/>
        <a:p>
          <a:pPr marL="114300" lvl="1" indent="-114300" algn="l" defTabSz="5334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200" kern="1200">
              <a:latin typeface="Times New Roman" panose="02020603050405020304" charset="0"/>
              <a:cs typeface="Times New Roman" panose="02020603050405020304" charset="0"/>
            </a:rPr>
            <a:t>Аттестаты об основном общем образовании получили 112 выпускников 9-х классов</a:t>
          </a:r>
          <a:r>
            <a:rPr lang="ru-RU" altLang="zh-CN" sz="1200" kern="1200">
              <a:latin typeface="Times New Roman" panose="02020603050405020304" charset="0"/>
              <a:cs typeface="Times New Roman" panose="02020603050405020304" charset="0"/>
            </a:rPr>
            <a:t>;</a:t>
          </a:r>
        </a:p>
        <a:p>
          <a:pPr marL="114300" lvl="1" indent="-114300" algn="l" defTabSz="5334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200" kern="1200">
              <a:latin typeface="Times New Roman" panose="02020603050405020304" charset="0"/>
              <a:cs typeface="Times New Roman" panose="02020603050405020304" charset="0"/>
            </a:rPr>
            <a:t>4 аттестата с отличием получили выпускники МБОУ Лазовская средняя школа №1</a:t>
          </a:r>
          <a:r>
            <a:rPr lang="ru-RU" altLang="zh-CN" sz="1200" kern="1200">
              <a:latin typeface="Times New Roman" panose="02020603050405020304" charset="0"/>
              <a:cs typeface="Times New Roman" panose="02020603050405020304" charset="0"/>
            </a:rPr>
            <a:t>;</a:t>
          </a:r>
          <a:endParaRPr lang="zh-CN" altLang="en-US" sz="1200" kern="1200">
            <a:latin typeface="Times New Roman" panose="02020603050405020304" charset="0"/>
            <a:cs typeface="Times New Roman" panose="02020603050405020304" charset="0"/>
          </a:endParaRPr>
        </a:p>
        <a:p>
          <a:pPr marL="114300" lvl="1" indent="-114300" algn="l" defTabSz="5334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200" kern="1200">
              <a:latin typeface="Times New Roman" panose="02020603050405020304" charset="0"/>
              <a:cs typeface="Times New Roman" panose="02020603050405020304" charset="0"/>
            </a:rPr>
            <a:t>Государственную итоговую аттестацию в форме единого государственного экзамена проходили 68(75,6%) выпускников, в форме государственного выпускного экзамена проходили 22 (24,4) выпускника</a:t>
          </a:r>
          <a:r>
            <a:rPr lang="ru-RU" altLang="zh-CN" sz="1200" kern="1200">
              <a:latin typeface="Times New Roman" panose="02020603050405020304" charset="0"/>
              <a:cs typeface="Times New Roman" panose="02020603050405020304" charset="0"/>
            </a:rPr>
            <a:t>;</a:t>
          </a:r>
        </a:p>
        <a:p>
          <a:pPr marL="114300" lvl="1" indent="-114300" algn="l" defTabSz="5334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altLang="zh-CN" sz="1200" kern="1200">
              <a:latin typeface="Times New Roman" panose="02020603050405020304" charset="0"/>
              <a:cs typeface="Times New Roman" panose="02020603050405020304" charset="0"/>
            </a:rPr>
            <a:t>Аттестаты о среднем общем образовании по результатам основного периода ГИА получили 83 (92,2%)   выпускника 11-х классов.</a:t>
          </a:r>
        </a:p>
      </dsp:txBody>
      <dsp:txXfrm>
        <a:off x="7946497" y="2074460"/>
        <a:ext cx="3483738" cy="28548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BF3FBB-3B21-49FE-9FF8-DE79EC098AD0}">
      <dsp:nvSpPr>
        <dsp:cNvPr id="0" name=""/>
        <dsp:cNvSpPr/>
      </dsp:nvSpPr>
      <dsp:spPr>
        <a:xfrm>
          <a:off x="0" y="0"/>
          <a:ext cx="9014197" cy="12770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Национальный проект «Образование» и региональный проект «Успех каждого ребенка»</a:t>
          </a:r>
          <a:endParaRPr lang="ru-RU" sz="1900" kern="1200" dirty="0"/>
        </a:p>
      </dsp:txBody>
      <dsp:txXfrm>
        <a:off x="37402" y="37402"/>
        <a:ext cx="7636207" cy="1202203"/>
      </dsp:txXfrm>
    </dsp:sp>
    <dsp:sp modelId="{BCE271E4-1C78-40E7-9BEE-26748F290C42}">
      <dsp:nvSpPr>
        <dsp:cNvPr id="0" name=""/>
        <dsp:cNvSpPr/>
      </dsp:nvSpPr>
      <dsp:spPr>
        <a:xfrm>
          <a:off x="795370" y="1489841"/>
          <a:ext cx="9014197" cy="12770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4258,85 тыс. рублей федерального бюджета и 43,018 тыс. рублей местного бюджета</a:t>
          </a:r>
          <a:endParaRPr lang="ru-RU" sz="1900" kern="1200" dirty="0"/>
        </a:p>
      </dsp:txBody>
      <dsp:txXfrm>
        <a:off x="832772" y="1527243"/>
        <a:ext cx="7313968" cy="1202203"/>
      </dsp:txXfrm>
    </dsp:sp>
    <dsp:sp modelId="{F13C489B-0323-4FA4-9258-7BECD471E849}">
      <dsp:nvSpPr>
        <dsp:cNvPr id="0" name=""/>
        <dsp:cNvSpPr/>
      </dsp:nvSpPr>
      <dsp:spPr>
        <a:xfrm>
          <a:off x="1590740" y="2979683"/>
          <a:ext cx="9014197" cy="12770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613 высоко оснащенных мест </a:t>
          </a:r>
          <a:r>
            <a:rPr lang="ru-RU" sz="1900" kern="1200" dirty="0" err="1" smtClean="0"/>
            <a:t>естественно-научного</a:t>
          </a:r>
          <a:r>
            <a:rPr lang="ru-RU" sz="1900" kern="1200" dirty="0" smtClean="0"/>
            <a:t>, спортивного, технического, туристического, социально-педагогического и художественного профиля, в которых занимается 937 детей</a:t>
          </a:r>
          <a:endParaRPr lang="ru-RU" sz="1900" kern="1200" dirty="0"/>
        </a:p>
      </dsp:txBody>
      <dsp:txXfrm>
        <a:off x="1628142" y="3017085"/>
        <a:ext cx="7313968" cy="1202203"/>
      </dsp:txXfrm>
    </dsp:sp>
    <dsp:sp modelId="{EF9FE283-5D08-43BD-972B-63B0A8EA8B0B}">
      <dsp:nvSpPr>
        <dsp:cNvPr id="0" name=""/>
        <dsp:cNvSpPr/>
      </dsp:nvSpPr>
      <dsp:spPr>
        <a:xfrm>
          <a:off x="8184142" y="968396"/>
          <a:ext cx="830054" cy="830054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8370904" y="968396"/>
        <a:ext cx="456530" cy="624616"/>
      </dsp:txXfrm>
    </dsp:sp>
    <dsp:sp modelId="{C347B7BB-F158-4850-A849-6C6C67EAA4FD}">
      <dsp:nvSpPr>
        <dsp:cNvPr id="0" name=""/>
        <dsp:cNvSpPr/>
      </dsp:nvSpPr>
      <dsp:spPr>
        <a:xfrm>
          <a:off x="8979513" y="2449725"/>
          <a:ext cx="830054" cy="830054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9166275" y="2449725"/>
        <a:ext cx="456530" cy="6246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#1">
  <dgm:title val=""/>
  <dgm:desc val=""/>
  <dgm:catLst>
    <dgm:cat type="3D" pri="11300"/>
  </dgm:catLst>
  <dgm:scene3d>
    <a:camera prst="orthographicFront"/>
    <a:lightRig rig="threePt" dir="t"/>
  </dgm:scene3d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D652B2-8C6E-419B-8E93-813F678ADC08}" type="datetimeFigureOut">
              <a:rPr lang="ru-RU" smtClean="0"/>
              <a:t>29.11.2021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C6DC3D-C717-495C-B489-C044A339A5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32401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ий образ слайда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Замещающий текст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ru-RU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600200"/>
            <a:ext cx="103632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556001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8063251" y="4203592"/>
            <a:ext cx="383523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3492427" y="4075290"/>
            <a:ext cx="7392687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3771637" y="4087562"/>
            <a:ext cx="729064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7479319" y="4074175"/>
            <a:ext cx="4410667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82220" y="4058555"/>
            <a:ext cx="11631168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0043" y="2463560"/>
            <a:ext cx="103632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3153" y="1437449"/>
            <a:ext cx="8556979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11/29/2021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2679192"/>
            <a:ext cx="5096256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679192"/>
            <a:ext cx="5096256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4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0" y="3429001"/>
            <a:ext cx="5093407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3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1"/>
            <a:ext cx="5096256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11/29/2021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11/29/2021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11/29/2021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11/29/2021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3581401"/>
            <a:ext cx="44704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1219200" y="2286000"/>
            <a:ext cx="44704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2616" y="1828800"/>
            <a:ext cx="5205435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874" y="338667"/>
            <a:ext cx="5083527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1112" y="2785533"/>
            <a:ext cx="5091289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11/29/2021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371600"/>
            <a:ext cx="475488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447801"/>
            <a:ext cx="27432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47800"/>
            <a:ext cx="80264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82220" y="1679429"/>
            <a:ext cx="11631168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84896" y="6250165"/>
            <a:ext cx="50489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63A1C593-65D0-4073-BCC9-577B9352EA97}" type="datetimeFigureOut">
              <a:rPr lang="en-US" smtClean="0"/>
              <a:t>11/29/2021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185" y="6250165"/>
            <a:ext cx="50489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21451" y="6250164"/>
            <a:ext cx="15491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57" y="2675467"/>
            <a:ext cx="9877777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3290" y="1500779"/>
            <a:ext cx="11388436" cy="2387600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en-US" sz="5335" dirty="0">
                <a:latin typeface="Times New Roman" panose="02020603050405020304" charset="0"/>
                <a:cs typeface="Times New Roman" panose="02020603050405020304" charset="0"/>
              </a:rPr>
              <a:t>СТРАТЕГИЯ РАЗВИТИЯ </a:t>
            </a:r>
            <a:r>
              <a:rPr lang="ru-RU" altLang="en-US" sz="5335" dirty="0" smtClean="0">
                <a:latin typeface="Times New Roman" panose="02020603050405020304" charset="0"/>
                <a:cs typeface="Times New Roman" panose="02020603050405020304" charset="0"/>
              </a:rPr>
              <a:t>ОБРАЗВАНИЯ</a:t>
            </a:r>
            <a:br>
              <a:rPr lang="ru-RU" altLang="en-US" sz="5335" dirty="0" smtClean="0">
                <a:latin typeface="Times New Roman" panose="02020603050405020304" charset="0"/>
                <a:cs typeface="Times New Roman" panose="02020603050405020304" charset="0"/>
              </a:rPr>
            </a:br>
            <a:r>
              <a:rPr lang="ru-RU" altLang="en-US" sz="5335" dirty="0" smtClean="0">
                <a:latin typeface="Times New Roman" panose="02020603050405020304" charset="0"/>
                <a:cs typeface="Times New Roman" panose="02020603050405020304" charset="0"/>
              </a:rPr>
              <a:t>ЛАЗОВСКОГО </a:t>
            </a:r>
            <a:r>
              <a:rPr lang="ru-RU" altLang="en-US" sz="5335" dirty="0">
                <a:latin typeface="Times New Roman" panose="02020603050405020304" charset="0"/>
                <a:cs typeface="Times New Roman" panose="02020603050405020304" charset="0"/>
              </a:rPr>
              <a:t>МУНИЦИПАЛЬНОГО ОКРУГА</a:t>
            </a:r>
            <a:r>
              <a:rPr lang="ru-RU" altLang="en-US" dirty="0">
                <a:latin typeface="Times New Roman" panose="02020603050405020304" charset="0"/>
                <a:cs typeface="Times New Roman" panose="02020603050405020304" charset="0"/>
              </a:rPr>
              <a:t/>
            </a:r>
            <a:br>
              <a:rPr lang="ru-RU" altLang="en-US" dirty="0">
                <a:latin typeface="Times New Roman" panose="02020603050405020304" charset="0"/>
                <a:cs typeface="Times New Roman" panose="02020603050405020304" charset="0"/>
              </a:rPr>
            </a:br>
            <a:endParaRPr lang="ru-RU" altLang="en-US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2508" y="3716727"/>
            <a:ext cx="11326091" cy="1655762"/>
          </a:xfrm>
        </p:spPr>
        <p:txBody>
          <a:bodyPr/>
          <a:lstStyle/>
          <a:p>
            <a:r>
              <a:rPr lang="ru-RU" altLang="en-US" sz="28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на 2022-2024 годы</a:t>
            </a:r>
            <a:endParaRPr lang="ru-RU" altLang="en-US" sz="2800" dirty="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ru-RU" altLang="en-US" sz="28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76552" y="5023945"/>
            <a:ext cx="9196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«Ключевые направления повышения качества образования -  новые возможности и новые перспективы развития традиционного образования» 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745" y="408800"/>
            <a:ext cx="10341684" cy="1054250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en-US" sz="3200" dirty="0">
                <a:latin typeface="Times New Roman" panose="02020603050405020304" charset="0"/>
                <a:cs typeface="Times New Roman" panose="02020603050405020304" charset="0"/>
              </a:rPr>
              <a:t>Образовательные организации </a:t>
            </a:r>
            <a:r>
              <a:rPr lang="ru-RU" altLang="en-US" sz="3200" dirty="0" err="1">
                <a:latin typeface="Times New Roman" panose="02020603050405020304" charset="0"/>
                <a:cs typeface="Times New Roman" panose="02020603050405020304" charset="0"/>
              </a:rPr>
              <a:t>Лазовского</a:t>
            </a:r>
            <a:r>
              <a:rPr lang="ru-RU" altLang="en-US" sz="3200" dirty="0">
                <a:latin typeface="Times New Roman" panose="02020603050405020304" charset="0"/>
                <a:cs typeface="Times New Roman" panose="02020603050405020304" charset="0"/>
              </a:rPr>
              <a:t> муниципального округа</a:t>
            </a:r>
          </a:p>
        </p:txBody>
      </p:sp>
      <p:graphicFrame>
        <p:nvGraphicFramePr>
          <p:cNvPr id="9" name="Таблица 8"/>
          <p:cNvGraphicFramePr/>
          <p:nvPr/>
        </p:nvGraphicFramePr>
        <p:xfrm>
          <a:off x="785309" y="2202537"/>
          <a:ext cx="10627845" cy="3383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42615"/>
                <a:gridCol w="3740312"/>
                <a:gridCol w="3344918"/>
              </a:tblGrid>
              <a:tr h="334822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altLang="en-US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2 дошкольных образовательных организаций.  Общее количество работников составляет 91 человек, из них педагогических работников 27, в том числе 1 логопед, 1 психолог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altLang="en-US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Школы – 6 учреждений Из них малокомплектных -3, 5 учреждений среднего общего образования, 1 основного общего образования. В состав 3-х учреждений входят группы дошкольного образования. Общее количество работников составляет 264 человека, из них педагогических работников 122, в том числе 2 психолога, 2 социальных педагога.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altLang="en-US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Учреждений дополнительного образования нет. В общеобразовательных организациях работает 12,5 педагогов дополнительного образования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Текстовое поле 10"/>
          <p:cNvSpPr txBox="1"/>
          <p:nvPr/>
        </p:nvSpPr>
        <p:spPr>
          <a:xfrm>
            <a:off x="838200" y="5532755"/>
            <a:ext cx="105162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altLang="en-US" dirty="0" smtClean="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ru-RU" altLang="en-US" dirty="0" smtClean="0">
                <a:latin typeface="Times New Roman" panose="02020603050405020304" charset="0"/>
                <a:cs typeface="Times New Roman" panose="02020603050405020304" charset="0"/>
              </a:rPr>
              <a:t>Численность </a:t>
            </a:r>
            <a:r>
              <a:rPr lang="ru-RU" altLang="en-US" dirty="0">
                <a:latin typeface="Times New Roman" panose="02020603050405020304" charset="0"/>
                <a:cs typeface="Times New Roman" panose="02020603050405020304" charset="0"/>
              </a:rPr>
              <a:t>обучающихся  в 2018-2019 учебном году составила – 1365 человек; в 2019-2020 учебном году - 1329 человек; в 2020-2021 учебном году – 1292 человека.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Замещающее содержимое 3"/>
          <p:cNvGraphicFramePr>
            <a:graphicFrameLocks noGrp="1"/>
          </p:cNvGraphicFramePr>
          <p:nvPr>
            <p:ph idx="1"/>
          </p:nvPr>
        </p:nvGraphicFramePr>
        <p:xfrm>
          <a:off x="838200" y="2166854"/>
          <a:ext cx="10515600" cy="153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63750"/>
                <a:gridCol w="2075180"/>
                <a:gridCol w="3411220"/>
                <a:gridCol w="2965450"/>
              </a:tblGrid>
              <a:tr h="38100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800" b="0" dirty="0" err="1">
                          <a:latin typeface="Times New Roman" panose="02020603050405020304" charset="0"/>
                          <a:cs typeface="Times New Roman" panose="02020603050405020304" charset="0"/>
                        </a:rPr>
                        <a:t>Учебный</a:t>
                      </a:r>
                      <a:r>
                        <a:rPr lang="en-US" sz="1800" b="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sz="1800" b="0" dirty="0" err="1">
                          <a:latin typeface="Times New Roman" panose="02020603050405020304" charset="0"/>
                          <a:cs typeface="Times New Roman" panose="02020603050405020304" charset="0"/>
                        </a:rPr>
                        <a:t>год</a:t>
                      </a:r>
                      <a:endParaRPr lang="en-US" altLang="en-US" sz="1800" b="0" dirty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8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2-4 классы</a:t>
                      </a:r>
                      <a:endParaRPr lang="en-US" altLang="en-US" sz="18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8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5-9 классы</a:t>
                      </a:r>
                      <a:endParaRPr lang="en-US" altLang="en-US" sz="18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8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10-11 классы</a:t>
                      </a:r>
                      <a:endParaRPr lang="en-US" altLang="en-US" sz="18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396240"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2018-2019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38,71%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32,82%, из них в 9 классах - 36,36% 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29,80%, в 11 классах - 44,78%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2019-2020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49,69%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34,35%, из них в 9 классах - 26,57% 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46,47%, в 11 классах - 43,42% 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2020-2021</a:t>
                      </a:r>
                      <a:endParaRPr lang="en-US" altLang="en-US" sz="1600" b="0" dirty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50,89%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31,42%, из них в 9 классах - 26,02%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44,16%, в 11 </a:t>
                      </a:r>
                      <a:r>
                        <a:rPr lang="en-US" sz="1600" b="0" dirty="0" err="1">
                          <a:latin typeface="Times New Roman" panose="02020603050405020304" charset="0"/>
                          <a:cs typeface="Times New Roman" panose="02020603050405020304" charset="0"/>
                        </a:rPr>
                        <a:t>классах</a:t>
                      </a:r>
                      <a:r>
                        <a:rPr lang="en-US" sz="1600" b="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- 50,54%</a:t>
                      </a:r>
                      <a:endParaRPr lang="en-US" altLang="en-US" sz="1600" b="0" dirty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7987" y="590938"/>
            <a:ext cx="10341684" cy="1054250"/>
          </a:xfrm>
        </p:spPr>
        <p:txBody>
          <a:bodyPr/>
          <a:lstStyle/>
          <a:p>
            <a:pPr algn="ctr"/>
            <a:r>
              <a:rPr lang="ru-RU" altLang="en-US" sz="3200">
                <a:latin typeface="Times New Roman" panose="02020603050405020304" charset="0"/>
                <a:cs typeface="Times New Roman" panose="02020603050405020304" charset="0"/>
              </a:rPr>
              <a:t>Качество образования за последние 3 года</a:t>
            </a:r>
          </a:p>
        </p:txBody>
      </p:sp>
      <p:graphicFrame>
        <p:nvGraphicFramePr>
          <p:cNvPr id="9" name="Диаграмма 8"/>
          <p:cNvGraphicFramePr/>
          <p:nvPr/>
        </p:nvGraphicFramePr>
        <p:xfrm>
          <a:off x="1229360" y="3723005"/>
          <a:ext cx="9773285" cy="2520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en-US" sz="3200">
                <a:latin typeface="Times New Roman" panose="02020603050405020304" charset="0"/>
                <a:cs typeface="Times New Roman" panose="02020603050405020304" charset="0"/>
              </a:rPr>
              <a:t>Государственная итоговая аттестация</a:t>
            </a:r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433070" y="1248410"/>
          <a:ext cx="11433810" cy="56102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70811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en-US" sz="3555" dirty="0">
                <a:latin typeface="Times New Roman" panose="02020603050405020304" charset="0"/>
                <a:cs typeface="Times New Roman" panose="02020603050405020304" charset="0"/>
              </a:rPr>
              <a:t>Итоги Всероссийской олимпиады школьников</a:t>
            </a:r>
            <a:br>
              <a:rPr lang="ru-RU" altLang="en-US" sz="3555" dirty="0">
                <a:latin typeface="Times New Roman" panose="02020603050405020304" charset="0"/>
                <a:cs typeface="Times New Roman" panose="02020603050405020304" charset="0"/>
              </a:rPr>
            </a:br>
            <a:r>
              <a:rPr lang="ru-RU" altLang="en-US" sz="3110" dirty="0">
                <a:latin typeface="Times New Roman" panose="02020603050405020304" charset="0"/>
                <a:cs typeface="Times New Roman" panose="02020603050405020304" charset="0"/>
              </a:rPr>
              <a:t/>
            </a:r>
            <a:br>
              <a:rPr lang="ru-RU" altLang="en-US" sz="3110" dirty="0">
                <a:latin typeface="Times New Roman" panose="02020603050405020304" charset="0"/>
                <a:cs typeface="Times New Roman" panose="02020603050405020304" charset="0"/>
              </a:rPr>
            </a:br>
            <a:r>
              <a:rPr lang="ru-RU" altLang="en-US" sz="3110" dirty="0">
                <a:latin typeface="Times New Roman" panose="02020603050405020304" charset="0"/>
                <a:cs typeface="Times New Roman" panose="02020603050405020304" charset="0"/>
              </a:rPr>
              <a:t>Статистическая информация об участии обучающихся в школьном</a:t>
            </a:r>
            <a:br>
              <a:rPr lang="ru-RU" altLang="en-US" sz="3110" dirty="0">
                <a:latin typeface="Times New Roman" panose="02020603050405020304" charset="0"/>
                <a:cs typeface="Times New Roman" panose="02020603050405020304" charset="0"/>
              </a:rPr>
            </a:br>
            <a:r>
              <a:rPr lang="ru-RU" altLang="en-US" sz="3110" dirty="0">
                <a:latin typeface="Times New Roman" panose="02020603050405020304" charset="0"/>
                <a:cs typeface="Times New Roman" panose="02020603050405020304" charset="0"/>
              </a:rPr>
              <a:t>этапе ВСОШ в школах округа</a:t>
            </a:r>
          </a:p>
        </p:txBody>
      </p:sp>
      <p:graphicFrame>
        <p:nvGraphicFramePr>
          <p:cNvPr id="4" name="Таблица 3"/>
          <p:cNvGraphicFramePr/>
          <p:nvPr/>
        </p:nvGraphicFramePr>
        <p:xfrm>
          <a:off x="1720850" y="2402205"/>
          <a:ext cx="8530590" cy="3825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1765"/>
                <a:gridCol w="1421765"/>
                <a:gridCol w="1421765"/>
                <a:gridCol w="1421765"/>
                <a:gridCol w="1421765"/>
                <a:gridCol w="1421765"/>
              </a:tblGrid>
              <a:tr h="38100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 dirty="0" err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год</a:t>
                      </a:r>
                      <a:endParaRPr lang="en-US" altLang="en-US" sz="1600" b="0" dirty="0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ВСЕГО обучающихся (5-11 класс)</a:t>
                      </a:r>
                      <a:endParaRPr lang="en-US" altLang="en-US" sz="1600" b="0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ШЭ ВСОШ (всего по предметам)</a:t>
                      </a:r>
                      <a:endParaRPr lang="en-US" altLang="en-US" sz="1600" b="0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Участники ШЭ ВСОШ (обучающийся, принявший участие в данном этапе олимпиады по нескольким предметам, учитывается 1 раз)</a:t>
                      </a:r>
                      <a:endParaRPr lang="en-US" altLang="en-US" sz="1600" b="0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% участия в школьном этапе от общего количества обучающихся 5-11 классов</a:t>
                      </a:r>
                      <a:endParaRPr lang="en-US" altLang="en-US" sz="1600" b="0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Количество победителей и призеров в  школьном этапе от общего количества принявших участие в ВОШ</a:t>
                      </a:r>
                      <a:endParaRPr lang="en-US" altLang="en-US" sz="1600" b="0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2018-2019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867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867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867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100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453 (51,5%)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2019-2020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831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768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768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92,8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234 (30,4%)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2020-2021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819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767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767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93,65  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234 (30,5%)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altLang="en-US" sz="3555">
                <a:latin typeface="Times New Roman" panose="02020603050405020304" charset="0"/>
                <a:cs typeface="Times New Roman" panose="02020603050405020304" charset="0"/>
              </a:rPr>
              <a:t>Статистическая информация об участии обучающихся в муниципальном этапе ВСОШ в школах округа</a:t>
            </a:r>
          </a:p>
        </p:txBody>
      </p:sp>
      <p:graphicFrame>
        <p:nvGraphicFramePr>
          <p:cNvPr id="4" name="Таблица 3"/>
          <p:cNvGraphicFramePr/>
          <p:nvPr/>
        </p:nvGraphicFramePr>
        <p:xfrm>
          <a:off x="1830705" y="2266315"/>
          <a:ext cx="8531225" cy="3581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6245"/>
                <a:gridCol w="1706245"/>
                <a:gridCol w="1706245"/>
                <a:gridCol w="1706245"/>
                <a:gridCol w="1706245"/>
              </a:tblGrid>
              <a:tr h="38100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 dirty="0" err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год</a:t>
                      </a:r>
                      <a:endParaRPr lang="en-US" altLang="en-US" sz="1600" b="0" dirty="0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ВСЕГО обучающихся (5-11 класс)</a:t>
                      </a:r>
                      <a:endParaRPr lang="en-US" altLang="en-US" sz="1600" b="0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МЭ ВСОШ (всего по предметам)</a:t>
                      </a:r>
                      <a:endParaRPr lang="en-US" altLang="en-US" sz="1600" b="0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Участники МЭ ВСОШ (обучающийся, принявший участие в данном этапе олимпиады по нескольким предметам, учитывается 1 раз)</a:t>
                      </a:r>
                      <a:endParaRPr lang="en-US" altLang="en-US" sz="1600" b="0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% участия в муниципальном этапе от общего количества обучающихся 5-11 классов</a:t>
                      </a:r>
                      <a:endParaRPr lang="en-US" altLang="en-US" sz="1600" b="0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2018-2019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867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99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99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28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2019-2020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831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115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115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25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2020-2021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819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76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76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18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7305"/>
            <a:ext cx="10515600" cy="1325563"/>
          </a:xfrm>
        </p:spPr>
        <p:txBody>
          <a:bodyPr/>
          <a:lstStyle/>
          <a:p>
            <a:pPr algn="ctr"/>
            <a:r>
              <a:rPr lang="ru-RU" altLang="en-US" sz="3200">
                <a:latin typeface="Times New Roman" panose="02020603050405020304" charset="0"/>
                <a:cs typeface="Times New Roman" panose="02020603050405020304" charset="0"/>
              </a:rPr>
              <a:t>Итоги ВПР</a:t>
            </a:r>
          </a:p>
        </p:txBody>
      </p:sp>
      <p:graphicFrame>
        <p:nvGraphicFramePr>
          <p:cNvPr id="6" name="Таблица 5"/>
          <p:cNvGraphicFramePr/>
          <p:nvPr/>
        </p:nvGraphicFramePr>
        <p:xfrm>
          <a:off x="421005" y="1350939"/>
          <a:ext cx="11336845" cy="5166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96845"/>
                <a:gridCol w="864000"/>
                <a:gridCol w="864000"/>
                <a:gridCol w="864000"/>
                <a:gridCol w="864000"/>
                <a:gridCol w="864000"/>
                <a:gridCol w="864000"/>
                <a:gridCol w="864000"/>
                <a:gridCol w="864000"/>
                <a:gridCol w="864000"/>
                <a:gridCol w="864000"/>
              </a:tblGrid>
              <a:tr h="381000">
                <a:tc rowSpan="2"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 dirty="0" err="1">
                          <a:latin typeface="Times New Roman" panose="02020603050405020304" charset="0"/>
                          <a:cs typeface="Times New Roman" panose="02020603050405020304" charset="0"/>
                        </a:rPr>
                        <a:t>Предмет</a:t>
                      </a:r>
                      <a:endParaRPr lang="en-US" sz="1600" b="0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 algn="l">
                        <a:buNone/>
                      </a:pPr>
                      <a:r>
                        <a:rPr lang="en-US" altLang="x-none" sz="1600" b="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sz="1600" b="0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4 класс 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5 класс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6 класс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7 класс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8 класс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756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Успеваемость (%)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Качество знаний (%)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Успеваемость (%)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Качество знаний (%)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Успеваемость (%)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Качество знаний (%)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Успеваемость (%)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Качество знаний (%)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Успеваемость (%)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Качество знаний (%)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Окружающий мир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100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100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Математика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96,8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75,5</a:t>
                      </a:r>
                      <a:endParaRPr lang="en-US" altLang="en-US" sz="1600" b="0" dirty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87,5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29,8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84,3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37,3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87,0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29,0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Русский язык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93,4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77,1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75,1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48,06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82,56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44,95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77,4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35,4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76,4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53,9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Биология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72,4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34,4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98,7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53,8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100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60,0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История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74,3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30,7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83,8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34,7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90,6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39,5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География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100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72,5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86,6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35,8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84,3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solidFill>
                            <a:srgbClr val="C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9,37</a:t>
                      </a:r>
                      <a:endParaRPr lang="en-US" altLang="en-US" sz="1600" b="0">
                        <a:solidFill>
                          <a:srgbClr val="C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Обществознание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79,3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38,09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86,6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37,5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76,47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26,47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Английский язык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68,3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24,7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Физика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94,6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38,05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92,18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40,6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Химия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96,1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1600" b="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84,6</a:t>
                      </a:r>
                      <a:endParaRPr lang="en-US" altLang="en-US" sz="1600" b="0" dirty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altLang="en-US" sz="3555">
                <a:latin typeface="Times New Roman" panose="02020603050405020304" charset="0"/>
                <a:cs typeface="Times New Roman" panose="02020603050405020304" charset="0"/>
              </a:rPr>
              <a:t>Повышение профессиональных компетенций педагогических работников</a:t>
            </a:r>
          </a:p>
        </p:txBody>
      </p:sp>
      <p:graphicFrame>
        <p:nvGraphicFramePr>
          <p:cNvPr id="4" name="Таблица 3"/>
          <p:cNvGraphicFramePr/>
          <p:nvPr/>
        </p:nvGraphicFramePr>
        <p:xfrm>
          <a:off x="1050925" y="1654810"/>
          <a:ext cx="10287635" cy="50018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3585"/>
                <a:gridCol w="873125"/>
                <a:gridCol w="899160"/>
                <a:gridCol w="899795"/>
                <a:gridCol w="899160"/>
                <a:gridCol w="899160"/>
                <a:gridCol w="899160"/>
                <a:gridCol w="899795"/>
                <a:gridCol w="899160"/>
                <a:gridCol w="1105535"/>
              </a:tblGrid>
              <a:tr h="584835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200" b="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200" b="0" dirty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Лазовская СОШ №1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Беневская СОШ №7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Сокольчинская СОШ №3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Валентиновская СОШ №5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Киевская ООШ №8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Преображенская СОШ №11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Итого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«Теремок»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«Солнышко»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97409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Количество педагогов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30(2 ДОП)(2 психолог)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12(2 воспит.)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13(1 соц.педагог)(2 воспит.)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12(4 воспит)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11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38(1 соц.педагог)(2 ДОП)(1 психолог)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133</a:t>
                      </a:r>
                      <a:endParaRPr lang="en-US" altLang="en-US" sz="1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12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16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136398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Категория: 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1.Высшая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2.Первая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3.Соответствие занимаемой должности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4.Молодой специалист</a:t>
                      </a:r>
                      <a:endParaRPr lang="en-US" altLang="en-US" sz="1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sz="1200" b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6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13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13   </a:t>
                      </a:r>
                    </a:p>
                    <a:p>
                      <a:pPr indent="0">
                        <a:buNone/>
                      </a:pPr>
                      <a:endParaRPr lang="en-US" sz="1200" b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2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sz="1200" b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10</a:t>
                      </a:r>
                    </a:p>
                    <a:p>
                      <a:pPr indent="0">
                        <a:buNone/>
                      </a:pPr>
                      <a:endParaRPr lang="ru-RU" altLang="en-US" sz="1200" b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>
                        <a:buNone/>
                      </a:pPr>
                      <a:r>
                        <a:rPr lang="ru-RU" alt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</a:t>
                      </a:r>
                      <a:endParaRPr lang="ru-RU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0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10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3 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sz="1200" b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0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5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7 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sz="1200" b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0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9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2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sz="1200" b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15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10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13 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sz="12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>
                        <a:buNone/>
                      </a:pPr>
                      <a:r>
                        <a:rPr lang="en-US" sz="1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22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50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61</a:t>
                      </a:r>
                    </a:p>
                    <a:p>
                      <a:pPr indent="0">
                        <a:buNone/>
                      </a:pPr>
                      <a:endParaRPr lang="en-US" sz="12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>
                        <a:buNone/>
                      </a:pPr>
                      <a:r>
                        <a:rPr lang="en-US" sz="1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3</a:t>
                      </a: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 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sz="1200" b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0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3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8   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sz="1200" b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3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3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9</a:t>
                      </a:r>
                    </a:p>
                    <a:p>
                      <a:pPr indent="0">
                        <a:buNone/>
                      </a:pPr>
                      <a:endParaRPr lang="en-US" sz="1200" b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 </a:t>
                      </a:r>
                      <a:r>
                        <a:rPr lang="ru-RU" alt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(</a:t>
                      </a: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проработал меньше 2 лет</a:t>
                      </a:r>
                      <a:r>
                        <a:rPr lang="ru-RU" alt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)</a:t>
                      </a:r>
                      <a:endParaRPr lang="ru-RU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71501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Образование: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Высшее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Среднее </a:t>
                      </a:r>
                      <a:r>
                        <a:rPr lang="ru-RU" alt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с</a:t>
                      </a: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пециальное</a:t>
                      </a:r>
                      <a:endParaRPr lang="en-US" altLang="en-US" sz="1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sz="1200" b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25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5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8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4   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sz="1200" b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6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7    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sz="1200" b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7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5       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sz="1200" b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8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3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sz="1200" b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28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9           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sz="12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>
                        <a:buNone/>
                      </a:pPr>
                      <a:r>
                        <a:rPr lang="en-US" sz="1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92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41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sz="1200" b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11 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sz="1200" b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6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10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136398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Стаж: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до 3 лет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от 3 до 5 лет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от 5 до 10 лет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от 10 до 15 лет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от 15 до 20 лет 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от 20 и выше </a:t>
                      </a:r>
                      <a:endParaRPr lang="en-US" altLang="en-US" sz="1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sz="1200" b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   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2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2</a:t>
                      </a:r>
                    </a:p>
                    <a:p>
                      <a:pPr indent="0">
                        <a:buNone/>
                      </a:pPr>
                      <a:r>
                        <a:rPr lang="ru-RU" alt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3</a:t>
                      </a: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  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21  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sz="1200" b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3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2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4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sz="1200" b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0</a:t>
                      </a:r>
                    </a:p>
                    <a:p>
                      <a:pPr indent="0">
                        <a:buNone/>
                      </a:pPr>
                      <a:r>
                        <a:rPr lang="ru-RU" alt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0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0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11          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sz="1200" b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0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2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0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8          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sz="1200" b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0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2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0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0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8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sz="1200" b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0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2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10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27     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sz="12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>
                        <a:buNone/>
                      </a:pPr>
                      <a:r>
                        <a:rPr lang="en-US" sz="1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7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8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10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8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15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85</a:t>
                      </a: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sz="1200" b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0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4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5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sz="1200" b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0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3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3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</a:t>
                      </a:r>
                    </a:p>
                    <a:p>
                      <a:pPr indent="0">
                        <a:buNone/>
                      </a:pPr>
                      <a:r>
                        <a:rPr lang="en-US" sz="1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8</a:t>
                      </a:r>
                      <a:endParaRPr lang="en-US" altLang="en-US" sz="1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Замещающее содержимое 3"/>
          <p:cNvGraphicFramePr>
            <a:graphicFrameLocks noGrp="1"/>
          </p:cNvGraphicFramePr>
          <p:nvPr>
            <p:ph idx="1"/>
          </p:nvPr>
        </p:nvGraphicFramePr>
        <p:xfrm>
          <a:off x="838200" y="2651125"/>
          <a:ext cx="10515600" cy="312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3120"/>
                <a:gridCol w="2103120"/>
                <a:gridCol w="2103120"/>
                <a:gridCol w="2103120"/>
                <a:gridCol w="2103120"/>
              </a:tblGrid>
              <a:tr h="38100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800" b="0" dirty="0" err="1">
                          <a:latin typeface="Times New Roman" panose="02020603050405020304" charset="0"/>
                          <a:cs typeface="Times New Roman" panose="02020603050405020304" charset="0"/>
                        </a:rPr>
                        <a:t>Количество</a:t>
                      </a:r>
                      <a:r>
                        <a:rPr lang="en-US" sz="1800" b="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ОО</a:t>
                      </a:r>
                      <a:endParaRPr lang="en-US" altLang="en-US" sz="1800" b="0" dirty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8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Количество педагогических работников, прошедших квалификацию по ФГОС НОО в текущем учебном году (чел.)</a:t>
                      </a:r>
                      <a:endParaRPr lang="en-US" altLang="en-US" sz="18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8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Количество педагогических работников, прошедших курсовую подготовку по ФГОС ООО в текущем учебном году (чел.)</a:t>
                      </a:r>
                      <a:endParaRPr lang="en-US" altLang="en-US" sz="18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8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Количество педагогических работников, прошедших курсовую подготовку по ФГОС СОО в текущем учебном году (чел.)</a:t>
                      </a:r>
                      <a:endParaRPr lang="en-US" altLang="en-US" sz="18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8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Количество педагогических работников, прошедших курсовую подготовку по ФГОС детей с ОВЗ. Все классы в текущем учебном году (чел.)</a:t>
                      </a:r>
                      <a:endParaRPr lang="en-US" altLang="en-US" sz="18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8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6</a:t>
                      </a:r>
                      <a:endParaRPr lang="en-US" altLang="en-US" sz="18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8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2</a:t>
                      </a:r>
                      <a:endParaRPr lang="en-US" altLang="en-US" sz="18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8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6</a:t>
                      </a:r>
                      <a:endParaRPr lang="en-US" altLang="en-US" sz="18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8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3</a:t>
                      </a:r>
                      <a:endParaRPr lang="en-US" altLang="en-US" sz="18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8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6</a:t>
                      </a:r>
                      <a:endParaRPr lang="en-US" altLang="en-US" sz="18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909" y="359409"/>
            <a:ext cx="11939155" cy="1325563"/>
          </a:xfrm>
        </p:spPr>
        <p:txBody>
          <a:bodyPr>
            <a:noAutofit/>
          </a:bodyPr>
          <a:lstStyle/>
          <a:p>
            <a:pPr algn="ctr"/>
            <a:r>
              <a:rPr lang="ru-RU" altLang="en-US" sz="2800" dirty="0">
                <a:latin typeface="Times New Roman" panose="02020603050405020304" charset="0"/>
                <a:cs typeface="Times New Roman" panose="02020603050405020304" charset="0"/>
              </a:rPr>
              <a:t>Повышение квалификации педагогических и руководящих работников муниципальных образовательных учреждений </a:t>
            </a:r>
            <a:r>
              <a:rPr lang="ru-RU" altLang="en-US" sz="2800" dirty="0" err="1">
                <a:latin typeface="Times New Roman" panose="02020603050405020304" charset="0"/>
                <a:cs typeface="Times New Roman" panose="02020603050405020304" charset="0"/>
              </a:rPr>
              <a:t>Лазовского</a:t>
            </a:r>
            <a:r>
              <a:rPr lang="ru-RU" altLang="en-US" sz="2800" dirty="0">
                <a:latin typeface="Times New Roman" panose="02020603050405020304" charset="0"/>
                <a:cs typeface="Times New Roman" panose="02020603050405020304" charset="0"/>
              </a:rPr>
              <a:t> муниципального района по ФГОС второго поколения в 2020-2021 уч. году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Замещающее содержимое 3"/>
          <p:cNvGraphicFramePr>
            <a:graphicFrameLocks noGrp="1"/>
          </p:cNvGraphicFramePr>
          <p:nvPr>
            <p:ph idx="1"/>
          </p:nvPr>
        </p:nvGraphicFramePr>
        <p:xfrm>
          <a:off x="838200" y="1149985"/>
          <a:ext cx="10515600" cy="5242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2305"/>
                <a:gridCol w="5312410"/>
                <a:gridCol w="2409825"/>
                <a:gridCol w="2131060"/>
              </a:tblGrid>
              <a:tr h="38100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400" b="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№ п/п</a:t>
                      </a:r>
                      <a:endParaRPr lang="en-US" altLang="en-US" sz="1400" b="0" dirty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400" b="0" dirty="0" err="1">
                          <a:latin typeface="Times New Roman" panose="02020603050405020304" charset="0"/>
                          <a:cs typeface="Times New Roman" panose="02020603050405020304" charset="0"/>
                        </a:rPr>
                        <a:t>Направленность</a:t>
                      </a:r>
                      <a:r>
                        <a:rPr lang="en-US" sz="1400" b="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sz="1400" b="0" dirty="0" err="1">
                          <a:latin typeface="Times New Roman" panose="02020603050405020304" charset="0"/>
                          <a:cs typeface="Times New Roman" panose="02020603050405020304" charset="0"/>
                        </a:rPr>
                        <a:t>программ</a:t>
                      </a:r>
                      <a:r>
                        <a:rPr lang="en-US" sz="1400" b="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sz="1400" b="0" dirty="0" err="1">
                          <a:latin typeface="Times New Roman" panose="02020603050405020304" charset="0"/>
                          <a:cs typeface="Times New Roman" panose="02020603050405020304" charset="0"/>
                        </a:rPr>
                        <a:t>повышения</a:t>
                      </a:r>
                      <a:r>
                        <a:rPr lang="en-US" sz="1400" b="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sz="1400" b="0" dirty="0" err="1">
                          <a:latin typeface="Times New Roman" panose="02020603050405020304" charset="0"/>
                          <a:cs typeface="Times New Roman" panose="02020603050405020304" charset="0"/>
                        </a:rPr>
                        <a:t>квалификации</a:t>
                      </a:r>
                      <a:r>
                        <a:rPr lang="en-US" sz="1400" b="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(</a:t>
                      </a:r>
                      <a:r>
                        <a:rPr lang="en-US" sz="1400" b="0" dirty="0" err="1">
                          <a:latin typeface="Times New Roman" panose="02020603050405020304" charset="0"/>
                          <a:cs typeface="Times New Roman" panose="02020603050405020304" charset="0"/>
                        </a:rPr>
                        <a:t>примерная</a:t>
                      </a:r>
                      <a:r>
                        <a:rPr lang="en-US" sz="1400" b="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)</a:t>
                      </a:r>
                      <a:endParaRPr lang="en-US" altLang="en-US" sz="1400" b="0" dirty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4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Количество курсов, пройденных учителями</a:t>
                      </a:r>
                      <a:endParaRPr lang="en-US" altLang="en-US" sz="14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4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Количество учителей, прошедших курсовую подготовку</a:t>
                      </a:r>
                      <a:endParaRPr lang="en-US" altLang="en-US" sz="14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anchor="ctr"/>
                </a:tc>
              </a:tr>
              <a:tr h="38100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ru-RU" altLang="en-US" sz="1400" b="0">
                          <a:latin typeface="Times New Roman" panose="02020603050405020304" charset="0"/>
                          <a:ea typeface="Times New Roman" panose="02020603050405020304" charset="0"/>
                          <a:cs typeface="Times New Roman" panose="02020603050405020304" charset="0"/>
                        </a:rPr>
                        <a:t>1.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4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Подготовка экспертов ЕГЭ, ОГЭ – членов предметных комиссий по проверке выполнения заданий с развернутым ответом экзаменационных работ ЕГЭ, ОГЭ 2021 года</a:t>
                      </a:r>
                      <a:endParaRPr lang="en-US" altLang="en-US" sz="14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3</a:t>
                      </a:r>
                      <a:endParaRPr lang="en-US" alt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6</a:t>
                      </a:r>
                      <a:endParaRPr lang="en-US" alt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ru-RU" altLang="en-US" sz="1400" b="0">
                          <a:latin typeface="Times New Roman" panose="02020603050405020304" charset="0"/>
                          <a:ea typeface="Times New Roman" panose="02020603050405020304" charset="0"/>
                          <a:cs typeface="Times New Roman" panose="02020603050405020304" charset="0"/>
                        </a:rPr>
                        <a:t>2.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4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Подготовка и проведение ЕГЭ и ОГЭ</a:t>
                      </a:r>
                      <a:endParaRPr lang="en-US" altLang="en-US" sz="14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4</a:t>
                      </a:r>
                      <a:endParaRPr lang="en-US" alt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4</a:t>
                      </a:r>
                      <a:endParaRPr lang="en-US" alt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ru-RU" altLang="en-US" sz="1400" b="0">
                          <a:latin typeface="Times New Roman" panose="02020603050405020304" charset="0"/>
                          <a:ea typeface="Times New Roman" panose="02020603050405020304" charset="0"/>
                          <a:cs typeface="Times New Roman" panose="02020603050405020304" charset="0"/>
                        </a:rPr>
                        <a:t>3.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4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Организация исследовательской и проектной деятельности</a:t>
                      </a:r>
                      <a:endParaRPr lang="en-US" altLang="en-US" sz="14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3</a:t>
                      </a:r>
                      <a:endParaRPr lang="en-US" alt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3</a:t>
                      </a:r>
                      <a:endParaRPr lang="en-US" alt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ru-RU" altLang="en-US" sz="1400" b="0">
                          <a:latin typeface="Times New Roman" panose="02020603050405020304" charset="0"/>
                          <a:ea typeface="Times New Roman" panose="02020603050405020304" charset="0"/>
                          <a:cs typeface="Times New Roman" panose="02020603050405020304" charset="0"/>
                        </a:rPr>
                        <a:t>4.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Font typeface="Arial" panose="020B0604020202020204" pitchFamily="34" charset="0"/>
                        <a:buNone/>
                      </a:pPr>
                      <a:r>
                        <a:rPr lang="en-US" sz="14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Национальный проект «Образование» 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Организация деятельности педагогов по классному руководству. (Единый урок.рф);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Учитель будущего. Совершенствование предметной и методической компетентности. (ФГАОУ ДПО ЦРГОП и ИТ)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Курсы Министерства просвещения и науки РФ «Современный учитель»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«Цифровая грамотность: базовый курс по развитию компетенций 21 века»</a:t>
                      </a:r>
                      <a:endParaRPr lang="en-US" altLang="en-US" sz="14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</a:p>
                    <a:p>
                      <a:pPr indent="0" algn="ctr">
                        <a:buNone/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1</a:t>
                      </a:r>
                    </a:p>
                    <a:p>
                      <a:pPr indent="0" algn="ctr">
                        <a:buNone/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 algn="ctr">
                        <a:buNone/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1</a:t>
                      </a:r>
                    </a:p>
                    <a:p>
                      <a:pPr indent="0" algn="ctr">
                        <a:buNone/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 algn="ctr">
                        <a:buNone/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 algn="ctr">
                        <a:buNone/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1</a:t>
                      </a:r>
                    </a:p>
                    <a:p>
                      <a:pPr indent="0" algn="ctr">
                        <a:buNone/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 algn="ctr">
                        <a:buNone/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1     </a:t>
                      </a:r>
                      <a:endParaRPr lang="en-US" alt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6</a:t>
                      </a:r>
                    </a:p>
                    <a:p>
                      <a:pPr indent="0" algn="ctr">
                        <a:buNone/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 algn="ctr">
                        <a:buNone/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4</a:t>
                      </a:r>
                    </a:p>
                    <a:p>
                      <a:pPr indent="0" algn="ctr">
                        <a:buNone/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 algn="ctr">
                        <a:buNone/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 algn="ctr">
                        <a:buNone/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6</a:t>
                      </a:r>
                    </a:p>
                    <a:p>
                      <a:pPr indent="0" algn="ctr">
                        <a:buNone/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 algn="ctr">
                        <a:buNone/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2     </a:t>
                      </a:r>
                      <a:endParaRPr lang="en-US" alt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ru-RU" altLang="en-US" sz="1400" b="0">
                          <a:latin typeface="Times New Roman" panose="02020603050405020304" charset="0"/>
                          <a:ea typeface="Times New Roman" panose="02020603050405020304" charset="0"/>
                          <a:cs typeface="Times New Roman" panose="02020603050405020304" charset="0"/>
                        </a:rPr>
                        <a:t>5.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4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«Профилактика короновируса, гриппа и других острых респираторных вирусных инфекций в образовательной организации</a:t>
                      </a:r>
                      <a:endParaRPr lang="en-US" altLang="en-US" sz="14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1</a:t>
                      </a:r>
                      <a:endParaRPr lang="en-US" alt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3</a:t>
                      </a:r>
                      <a:endParaRPr lang="en-US" alt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-5715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altLang="en-US" sz="2220">
                <a:latin typeface="Times New Roman" panose="02020603050405020304" charset="0"/>
                <a:cs typeface="Times New Roman" panose="02020603050405020304" charset="0"/>
              </a:rPr>
              <a:t>Направленность программ повышения квалификации, переподготовки педагогических и руководящих работников ОО Лазовского муниципального округа в </a:t>
            </a:r>
            <a:br>
              <a:rPr lang="ru-RU" altLang="en-US" sz="2220">
                <a:latin typeface="Times New Roman" panose="02020603050405020304" charset="0"/>
                <a:cs typeface="Times New Roman" panose="02020603050405020304" charset="0"/>
              </a:rPr>
            </a:br>
            <a:r>
              <a:rPr lang="ru-RU" altLang="en-US" sz="2220">
                <a:latin typeface="Times New Roman" panose="02020603050405020304" charset="0"/>
                <a:cs typeface="Times New Roman" panose="02020603050405020304" charset="0"/>
              </a:rPr>
              <a:t>2020-2021 учебном году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Замещающее содержимое 3"/>
          <p:cNvGraphicFramePr>
            <a:graphicFrameLocks noGrp="1"/>
          </p:cNvGraphicFramePr>
          <p:nvPr>
            <p:ph idx="1"/>
          </p:nvPr>
        </p:nvGraphicFramePr>
        <p:xfrm>
          <a:off x="838200" y="1021080"/>
          <a:ext cx="10515600" cy="5623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2305"/>
                <a:gridCol w="5579745"/>
                <a:gridCol w="2142490"/>
                <a:gridCol w="2131060"/>
              </a:tblGrid>
              <a:tr h="38100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400" b="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№ п/п</a:t>
                      </a:r>
                      <a:endParaRPr lang="en-US" altLang="en-US" sz="1400" b="0" dirty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400" b="0" dirty="0" err="1">
                          <a:latin typeface="Times New Roman" panose="02020603050405020304" charset="0"/>
                          <a:cs typeface="Times New Roman" panose="02020603050405020304" charset="0"/>
                        </a:rPr>
                        <a:t>Направленность</a:t>
                      </a:r>
                      <a:r>
                        <a:rPr lang="en-US" sz="1400" b="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sz="1400" b="0" dirty="0" err="1">
                          <a:latin typeface="Times New Roman" panose="02020603050405020304" charset="0"/>
                          <a:cs typeface="Times New Roman" panose="02020603050405020304" charset="0"/>
                        </a:rPr>
                        <a:t>программ</a:t>
                      </a:r>
                      <a:r>
                        <a:rPr lang="en-US" sz="1400" b="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sz="1400" b="0" dirty="0" err="1">
                          <a:latin typeface="Times New Roman" panose="02020603050405020304" charset="0"/>
                          <a:cs typeface="Times New Roman" panose="02020603050405020304" charset="0"/>
                        </a:rPr>
                        <a:t>повышения</a:t>
                      </a:r>
                      <a:r>
                        <a:rPr lang="en-US" sz="1400" b="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sz="1400" b="0" dirty="0" err="1">
                          <a:latin typeface="Times New Roman" panose="02020603050405020304" charset="0"/>
                          <a:cs typeface="Times New Roman" panose="02020603050405020304" charset="0"/>
                        </a:rPr>
                        <a:t>квалификации</a:t>
                      </a:r>
                      <a:r>
                        <a:rPr lang="en-US" sz="1400" b="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(</a:t>
                      </a:r>
                      <a:r>
                        <a:rPr lang="en-US" sz="1400" b="0" dirty="0" err="1">
                          <a:latin typeface="Times New Roman" panose="02020603050405020304" charset="0"/>
                          <a:cs typeface="Times New Roman" panose="02020603050405020304" charset="0"/>
                        </a:rPr>
                        <a:t>примерная</a:t>
                      </a:r>
                      <a:r>
                        <a:rPr lang="en-US" sz="1400" b="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)</a:t>
                      </a:r>
                      <a:endParaRPr lang="en-US" altLang="en-US" sz="1400" b="0" dirty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4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Количество курсов, пройденных учителями</a:t>
                      </a:r>
                      <a:endParaRPr lang="en-US" altLang="en-US" sz="14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4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Количество учителей, прошедших курсовую подготовку</a:t>
                      </a:r>
                      <a:endParaRPr lang="en-US" altLang="en-US" sz="14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anchor="ctr"/>
                </a:tc>
              </a:tr>
              <a:tr h="38100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ru-RU" altLang="en-US" sz="1400" b="0">
                          <a:latin typeface="Times New Roman" panose="02020603050405020304" charset="0"/>
                          <a:ea typeface="Times New Roman" panose="02020603050405020304" charset="0"/>
                          <a:cs typeface="Times New Roman" panose="02020603050405020304" charset="0"/>
                        </a:rPr>
                        <a:t>6.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4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«Возможности модуля МСОКО АИС «Сетевой город. Образование» для организации внутренней оценки качества образования» </a:t>
                      </a:r>
                      <a:endParaRPr lang="en-US" altLang="en-US" sz="14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1</a:t>
                      </a:r>
                      <a:endParaRPr lang="en-US" alt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16</a:t>
                      </a:r>
                      <a:endParaRPr lang="en-US" alt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ru-RU" altLang="en-US" sz="1400" b="0">
                          <a:latin typeface="Times New Roman" panose="02020603050405020304" charset="0"/>
                          <a:ea typeface="Times New Roman" panose="02020603050405020304" charset="0"/>
                          <a:cs typeface="Times New Roman" panose="02020603050405020304" charset="0"/>
                        </a:rPr>
                        <a:t>7.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4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«Особенности преподавания предмета  в условиях реализации ФГОС общего образования»</a:t>
                      </a:r>
                      <a:endParaRPr lang="en-US" altLang="en-US" sz="14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2</a:t>
                      </a:r>
                      <a:endParaRPr lang="en-US" alt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2</a:t>
                      </a:r>
                      <a:endParaRPr lang="en-US" alt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ru-RU" altLang="en-US" sz="1400" b="0">
                          <a:latin typeface="Times New Roman" panose="02020603050405020304" charset="0"/>
                          <a:ea typeface="Times New Roman" panose="02020603050405020304" charset="0"/>
                          <a:cs typeface="Times New Roman" panose="02020603050405020304" charset="0"/>
                        </a:rPr>
                        <a:t>8.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4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«Конструирование и использование заданий на основе содержания международных исследований качества образования (PIRLS, TIMSS) в начальной школе» </a:t>
                      </a:r>
                      <a:endParaRPr lang="en-US" altLang="en-US" sz="14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2</a:t>
                      </a:r>
                      <a:endParaRPr lang="en-US" alt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2</a:t>
                      </a:r>
                      <a:endParaRPr lang="en-US" alt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ru-RU" altLang="en-US" sz="1400" b="0">
                          <a:latin typeface="Times New Roman" panose="02020603050405020304" charset="0"/>
                          <a:ea typeface="Times New Roman" panose="02020603050405020304" charset="0"/>
                          <a:cs typeface="Times New Roman" panose="02020603050405020304" charset="0"/>
                        </a:rPr>
                        <a:t>9.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4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«Правила гигиены. Особенности работы образовательной организации в условиях сложной санитарно-эпидемиологической обстановки. Использование новейших технологий в организации образовательного процесса» </a:t>
                      </a:r>
                      <a:endParaRPr lang="en-US" altLang="en-US" sz="14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1</a:t>
                      </a:r>
                      <a:endParaRPr lang="en-US" alt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19</a:t>
                      </a:r>
                      <a:endParaRPr lang="en-US" alt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ru-RU" altLang="en-US" sz="1400" b="0">
                          <a:latin typeface="Times New Roman" panose="02020603050405020304" charset="0"/>
                          <a:ea typeface="Times New Roman" panose="02020603050405020304" charset="0"/>
                          <a:cs typeface="Times New Roman" panose="02020603050405020304" charset="0"/>
                        </a:rPr>
                        <a:t>10.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4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« Обучение ГО и ЧС руководителей организации, не относящихся к категории ГО и ЧС»</a:t>
                      </a:r>
                      <a:endParaRPr lang="en-US" altLang="en-US" sz="14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1</a:t>
                      </a:r>
                      <a:endParaRPr lang="en-US" alt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2</a:t>
                      </a:r>
                      <a:endParaRPr lang="en-US" alt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ru-RU" altLang="en-US" sz="1400" b="0">
                          <a:latin typeface="Times New Roman" panose="02020603050405020304" charset="0"/>
                          <a:ea typeface="Times New Roman" panose="02020603050405020304" charset="0"/>
                          <a:cs typeface="Times New Roman" panose="02020603050405020304" charset="0"/>
                        </a:rPr>
                        <a:t>11.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4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Духовно-нравственное воспитание подрастающего поколения. Преподавание ОРКСЭ и ОДНКНР</a:t>
                      </a:r>
                      <a:endParaRPr lang="en-US" altLang="en-US" sz="14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1</a:t>
                      </a:r>
                      <a:endParaRPr lang="en-US" alt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3</a:t>
                      </a:r>
                      <a:endParaRPr lang="en-US" alt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ru-RU" altLang="en-US" sz="1400" b="0">
                          <a:latin typeface="Times New Roman" panose="02020603050405020304" charset="0"/>
                          <a:ea typeface="Times New Roman" panose="02020603050405020304" charset="0"/>
                          <a:cs typeface="Times New Roman" panose="02020603050405020304" charset="0"/>
                        </a:rPr>
                        <a:t>12.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4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«Особенности подготовки к проведению ВПР в рамках мониторинга качества образования обучающихся по учебным предметам в условиях реализации ФГОС ООО»</a:t>
                      </a:r>
                      <a:endParaRPr lang="en-US" altLang="en-US" sz="14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3</a:t>
                      </a:r>
                      <a:endParaRPr lang="en-US" alt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6</a:t>
                      </a:r>
                      <a:endParaRPr lang="en-US" alt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ru-RU" altLang="en-US" sz="1400" b="0">
                          <a:latin typeface="Times New Roman" panose="02020603050405020304" charset="0"/>
                          <a:ea typeface="Times New Roman" panose="02020603050405020304" charset="0"/>
                          <a:cs typeface="Times New Roman" panose="02020603050405020304" charset="0"/>
                        </a:rPr>
                        <a:t>13.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4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Реализация ДПП (переподготовка) в объеме свыше 250 часов</a:t>
                      </a:r>
                      <a:endParaRPr lang="en-US" altLang="en-US" sz="14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2</a:t>
                      </a:r>
                      <a:endParaRPr lang="en-US" alt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2</a:t>
                      </a:r>
                      <a:endParaRPr lang="en-US" alt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ru-RU" altLang="en-US" sz="1400" b="0">
                          <a:latin typeface="Times New Roman" panose="02020603050405020304" charset="0"/>
                          <a:ea typeface="Times New Roman" panose="02020603050405020304" charset="0"/>
                          <a:cs typeface="Times New Roman" panose="02020603050405020304" charset="0"/>
                        </a:rPr>
                        <a:t>14.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4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Семинары и конференции</a:t>
                      </a:r>
                      <a:endParaRPr lang="en-US" altLang="en-US" sz="14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3</a:t>
                      </a:r>
                      <a:endParaRPr lang="en-US" alt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4</a:t>
                      </a:r>
                      <a:endParaRPr lang="en-US" alt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4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14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4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Итого:</a:t>
                      </a:r>
                      <a:endParaRPr lang="en-US" altLang="en-US" sz="14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31</a:t>
                      </a:r>
                      <a:endParaRPr lang="en-US" alt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90</a:t>
                      </a:r>
                      <a:endParaRPr lang="en-US" altLang="en-US" sz="1400" b="1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/>
        </p:nvSpPr>
        <p:spPr>
          <a:xfrm>
            <a:off x="838200" y="-14414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altLang="en-US" sz="2220">
                <a:latin typeface="Times New Roman" panose="02020603050405020304" charset="0"/>
                <a:cs typeface="Times New Roman" panose="02020603050405020304" charset="0"/>
              </a:rPr>
              <a:t>Направленность программ повышения квалификации, переподготовки педагогических и руководящих работников ОО Лазовского муниципального округа в </a:t>
            </a:r>
            <a:br>
              <a:rPr lang="ru-RU" altLang="en-US" sz="2220">
                <a:latin typeface="Times New Roman" panose="02020603050405020304" charset="0"/>
                <a:cs typeface="Times New Roman" panose="02020603050405020304" charset="0"/>
              </a:rPr>
            </a:br>
            <a:r>
              <a:rPr lang="ru-RU" altLang="en-US" sz="2220">
                <a:latin typeface="Times New Roman" panose="02020603050405020304" charset="0"/>
                <a:cs typeface="Times New Roman" panose="02020603050405020304" charset="0"/>
              </a:rPr>
              <a:t>2020-2021 учебном году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Замещающее содержимое 1" descr="unnamed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326370" y="-85090"/>
            <a:ext cx="1865630" cy="1348105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24972" y="1187376"/>
            <a:ext cx="10341684" cy="1054250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>Реализация национального проекта «Образование»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5" name="Схема 4"/>
          <p:cNvGraphicFramePr/>
          <p:nvPr/>
        </p:nvGraphicFramePr>
        <p:xfrm>
          <a:off x="819807" y="2259724"/>
          <a:ext cx="10604938" cy="42566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0BF3FBB-3B21-49FE-9FF8-DE79EC098A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graphicEl>
                                              <a:dgm id="{D0BF3FBB-3B21-49FE-9FF8-DE79EC098AD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F9FE283-5D08-43BD-972B-63B0A8EA8B0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graphicEl>
                                              <a:dgm id="{EF9FE283-5D08-43BD-972B-63B0A8EA8B0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CE271E4-1C78-40E7-9BEE-26748F290C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graphicEl>
                                              <a:dgm id="{BCE271E4-1C78-40E7-9BEE-26748F290C4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347B7BB-F158-4850-A849-6C6C67EAA4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graphicEl>
                                              <a:dgm id="{C347B7BB-F158-4850-A849-6C6C67EAA4F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13C489B-0323-4FA4-9258-7BECD471E8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graphicEl>
                                              <a:dgm id="{F13C489B-0323-4FA4-9258-7BECD471E84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b="1" dirty="0" smtClean="0"/>
              <a:t>План достижения показателей регионального проекта «ОБРАЗОВАНИЕ» на 2022-2024 годы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b="1" dirty="0" smtClean="0"/>
              <a:t> 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b="1" dirty="0" smtClean="0"/>
              <a:t> Региональный проект  «Цифровая образовательная среда»</a:t>
            </a:r>
            <a:endParaRPr lang="ru-RU" sz="2400" dirty="0"/>
          </a:p>
        </p:txBody>
      </p:sp>
      <p:pic>
        <p:nvPicPr>
          <p:cNvPr id="10" name="Замещающее содержимое 9" descr="unnamed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1065852" y="2679700"/>
            <a:ext cx="4769159" cy="3446463"/>
          </a:xfrm>
          <a:prstGeom prst="rect">
            <a:avLst/>
          </a:prstGeom>
        </p:spPr>
      </p:pic>
      <p:pic>
        <p:nvPicPr>
          <p:cNvPr id="8" name="Замещающее содержимое 7" descr="f556d4dada1d5d7e5c48c92c080f93-unscreen"/>
          <p:cNvPicPr>
            <a:picLocks noGrp="1" noChangeAspect="1"/>
          </p:cNvPicPr>
          <p:nvPr>
            <p:ph sz="quarter" idx="14"/>
          </p:nvPr>
        </p:nvPicPr>
        <p:blipFill>
          <a:blip r:embed="rId3"/>
          <a:stretch>
            <a:fillRect/>
          </a:stretch>
        </p:blipFill>
        <p:spPr>
          <a:xfrm>
            <a:off x="-130175" y="0"/>
            <a:ext cx="1858645" cy="1697990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15310" y="2269158"/>
          <a:ext cx="11645462" cy="457200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11645462"/>
              </a:tblGrid>
              <a:tr h="540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Доля общеобразовательных организаций, оснащенных в целях внедрения цифровой образовательной среды:  14,26%</a:t>
                      </a:r>
                    </a:p>
                    <a:p>
                      <a:endParaRPr lang="ru-RU" sz="1500" b="0" dirty="0"/>
                    </a:p>
                  </a:txBody>
                  <a:tcPr/>
                </a:tc>
              </a:tr>
              <a:tr h="540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Образовательные организации обеспечены материально-технической базой для внедрения цифровой образовательной среды: 2022 г. – 1;                 2023 г. -2;                  2024 г. – 2</a:t>
                      </a:r>
                    </a:p>
                    <a:p>
                      <a:endParaRPr lang="ru-RU" sz="1500" b="0" dirty="0"/>
                    </a:p>
                  </a:txBody>
                  <a:tcPr/>
                </a:tc>
              </a:tr>
              <a:tr h="540000">
                <a:tc>
                  <a:txBody>
                    <a:bodyPr/>
                    <a:lstStyle/>
                    <a:p>
                      <a:pPr lvl="0"/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Доля обучающихся,  для которых созданы равные условия получения качественного образования вне зависимости от места их нахождения посредством предоставления доступа к федеральной информационно-сервисной платформе цифровой образовательной среды:</a:t>
                      </a:r>
                    </a:p>
                    <a:p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2022 г. – 10%;           2023 г. -15%;            2024 г. – 20%</a:t>
                      </a:r>
                    </a:p>
                    <a:p>
                      <a:endParaRPr lang="ru-RU" sz="1500" b="0" dirty="0"/>
                    </a:p>
                  </a:txBody>
                  <a:tcPr/>
                </a:tc>
              </a:tr>
              <a:tr h="540000">
                <a:tc>
                  <a:txBody>
                    <a:bodyPr/>
                    <a:lstStyle/>
                    <a:p>
                      <a:pPr lvl="0"/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Доля педагогических работников, использующих сервисы федеральной информационно-сервисной платформы цифровой образовательной среды:</a:t>
                      </a:r>
                    </a:p>
                    <a:p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2022 г. – 10%;           2023 г. -20%;            2024 г. – 40%</a:t>
                      </a:r>
                    </a:p>
                    <a:p>
                      <a:endParaRPr lang="ru-RU" sz="1500" b="0" dirty="0"/>
                    </a:p>
                  </a:txBody>
                  <a:tcPr/>
                </a:tc>
              </a:tr>
              <a:tr h="625370">
                <a:tc>
                  <a:txBody>
                    <a:bodyPr/>
                    <a:lstStyle/>
                    <a:p>
                      <a:pPr lvl="0"/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Доля образовательных организаций, использующих сервисы федеральной информационно-сервисной платформы цифровой образовательной среды при реализации программ основного общего образования:</a:t>
                      </a:r>
                    </a:p>
                    <a:p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2022 г. – 10%;           2023 г. -20%;            2024 г. – 30%</a:t>
                      </a:r>
                    </a:p>
                    <a:p>
                      <a:endParaRPr lang="ru-RU" sz="1500" b="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Замещающее содержимое 9" descr="unnamed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852025" y="0"/>
            <a:ext cx="2421890" cy="1750695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501775" y="995680"/>
            <a:ext cx="9273540" cy="532130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>Региональный проект «Патриотическое воспитание»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15310" y="2500378"/>
          <a:ext cx="11645462" cy="342900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11645462"/>
              </a:tblGrid>
              <a:tr h="540000">
                <a:tc>
                  <a:txBody>
                    <a:bodyPr/>
                    <a:lstStyle/>
                    <a:p>
                      <a:pPr lvl="0"/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 2022 году в 100% общеобразовательных организаций округа внедрены рабочие программы воспитания обучающихся;</a:t>
                      </a:r>
                    </a:p>
                    <a:p>
                      <a:endParaRPr lang="ru-RU" sz="1500" b="0" dirty="0"/>
                    </a:p>
                  </a:txBody>
                  <a:tcPr/>
                </a:tc>
              </a:tr>
              <a:tr h="540000">
                <a:tc>
                  <a:txBody>
                    <a:bodyPr/>
                    <a:lstStyle/>
                    <a:p>
                      <a:pPr lvl="0"/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Увеличение численности детей и молодежи в возрасте до 30 лет, вовлеченных в социально активную деятельность через увеличение охвата патриотическими проектами:</a:t>
                      </a: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2021 г. – 704 чел.;  2022 г. – 865 чел.;           2023 г. -1037 чел.;            2024 г. – 1133 чел. </a:t>
                      </a:r>
                    </a:p>
                    <a:p>
                      <a:endParaRPr lang="ru-RU" sz="1500" b="0" dirty="0"/>
                    </a:p>
                  </a:txBody>
                  <a:tcPr/>
                </a:tc>
              </a:tr>
              <a:tr h="540000">
                <a:tc>
                  <a:txBody>
                    <a:bodyPr/>
                    <a:lstStyle/>
                    <a:p>
                      <a:pPr lvl="0"/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Создание условий для развития системы </a:t>
                      </a:r>
                      <a:r>
                        <a:rPr lang="ru-RU" sz="1800" b="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межпоколенческого</a:t>
                      </a:r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взаимодействия и обеспечения преемственности поколений, поддержки общественных инициатив и проектов, направленных на гражданское и патриотическое воспитание детей и молодежи:</a:t>
                      </a: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2021 г. – 49 чел.;  2022 г. – 51 чел.;           2023 г. -54 чел.;            2024 г. – 57 чел.</a:t>
                      </a:r>
                    </a:p>
                    <a:p>
                      <a:endParaRPr lang="ru-RU" sz="15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Изображение 5" descr="unnamed-1--unscree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9075" y="0"/>
            <a:ext cx="2679065" cy="16744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Замещающее содержимое 1" descr="unnamed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816465" y="59690"/>
            <a:ext cx="2375535" cy="1716405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938655" y="747395"/>
            <a:ext cx="8399780" cy="1054100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>Региональный проект «Современная школа»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15310" y="2405788"/>
          <a:ext cx="11645462" cy="370332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11645462"/>
              </a:tblGrid>
              <a:tr h="540000">
                <a:tc>
                  <a:txBody>
                    <a:bodyPr/>
                    <a:lstStyle/>
                    <a:p>
                      <a:pPr lvl="0"/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Доля педагогических работников общеобразовательных организаций, прошедших повышение квалификации, в том числе в центрах непрерывного повышения профессионального мастерства:</a:t>
                      </a: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2021 г. – 9%;  2022 г. – 20%;           2023 г. -30%;            2024 г. – 40%</a:t>
                      </a:r>
                    </a:p>
                    <a:p>
                      <a:endParaRPr lang="ru-RU" sz="1500" b="0" dirty="0"/>
                    </a:p>
                  </a:txBody>
                  <a:tcPr/>
                </a:tc>
              </a:tr>
              <a:tr h="540000">
                <a:tc>
                  <a:txBody>
                    <a:bodyPr/>
                    <a:lstStyle/>
                    <a:p>
                      <a:pPr lvl="0"/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 общеобразовательных организациях, расположенных в сельской местности и малых городах, созданы и функционируют центры образования </a:t>
                      </a:r>
                      <a:r>
                        <a:rPr lang="ru-RU" sz="1800" b="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естественно-научной</a:t>
                      </a:r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и технологической направленностей «Точка роста»:</a:t>
                      </a: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2022 г. - 2 школы.</a:t>
                      </a:r>
                    </a:p>
                    <a:p>
                      <a:endParaRPr lang="ru-RU" sz="1500" b="0" dirty="0"/>
                    </a:p>
                  </a:txBody>
                  <a:tcPr/>
                </a:tc>
              </a:tr>
              <a:tr h="540000">
                <a:tc>
                  <a:txBody>
                    <a:bodyPr/>
                    <a:lstStyle/>
                    <a:p>
                      <a:pPr lvl="0"/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Педагогические работники и управленческие кадры системы общего, дополнительного образования детей </a:t>
                      </a:r>
                      <a:r>
                        <a:rPr lang="ru-RU" sz="1800" b="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Лазовского</a:t>
                      </a:r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муниципального округа повысили уровень профессионального мастерства по дополнительным профессиональным программам:</a:t>
                      </a: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2022 г. – 5%;           2023 г. -6,8%;            2024 г. – 8,6%</a:t>
                      </a:r>
                    </a:p>
                    <a:p>
                      <a:endParaRPr lang="ru-RU" sz="15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Изображение 4" descr="unnamed-1-1--unscree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43205" y="0"/>
            <a:ext cx="2401570" cy="1801495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Замещающее содержимое 1" descr="unnamed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540240" y="-85090"/>
            <a:ext cx="2651760" cy="191643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647825" y="777240"/>
            <a:ext cx="8896350" cy="1054100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>Региональный проект «Успех каждого ребенка»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15310" y="2269158"/>
          <a:ext cx="11645462" cy="464873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11645462"/>
              </a:tblGrid>
              <a:tr h="540000">
                <a:tc>
                  <a:txBody>
                    <a:bodyPr/>
                    <a:lstStyle/>
                    <a:p>
                      <a:pPr lvl="0"/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Охват детей деятельностью региональных центров выявления, поддержки и развития способностей и талантов у детей и молодежи, технопарков «</a:t>
                      </a:r>
                      <a:r>
                        <a:rPr lang="ru-RU" sz="1600" b="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Кванториум</a:t>
                      </a:r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 и центров «</a:t>
                      </a:r>
                      <a:r>
                        <a:rPr lang="ru-RU" sz="1600" b="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IТ-куб</a:t>
                      </a:r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»:</a:t>
                      </a:r>
                    </a:p>
                    <a:p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2022 г. – 1,6%;           2023 г. -4%;            2024 г. – 4%</a:t>
                      </a:r>
                    </a:p>
                    <a:p>
                      <a:endParaRPr lang="ru-RU" sz="1600" b="0" dirty="0"/>
                    </a:p>
                  </a:txBody>
                  <a:tcPr/>
                </a:tc>
              </a:tr>
              <a:tr h="540000">
                <a:tc>
                  <a:txBody>
                    <a:bodyPr/>
                    <a:lstStyle/>
                    <a:p>
                      <a:pPr lvl="0"/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Доля обучающихся по образовательным программам основного общего и среднего общего образования, охваченных мероприятиями, направленными на раннюю профессиональную ориентацию, в  том числе рамках программы «Билет в будущее»:</a:t>
                      </a:r>
                    </a:p>
                    <a:p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2022 г. – 30%;           2023 г. -30%;            2024 г. – 37%</a:t>
                      </a:r>
                    </a:p>
                    <a:p>
                      <a:endParaRPr lang="ru-RU" sz="1600" b="0" dirty="0"/>
                    </a:p>
                  </a:txBody>
                  <a:tcPr/>
                </a:tc>
              </a:tr>
              <a:tr h="540000">
                <a:tc>
                  <a:txBody>
                    <a:bodyPr/>
                    <a:lstStyle/>
                    <a:p>
                      <a:pPr lvl="0"/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Доля детей в возрасте от 5 до 18 лет, охваченных дополнительным образованием:</a:t>
                      </a:r>
                    </a:p>
                    <a:p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2022 г. – 975 чел.;           2023 г. -1025 чел;            2024 г. – 1050 чел.</a:t>
                      </a:r>
                    </a:p>
                    <a:p>
                      <a:endParaRPr lang="ru-RU" sz="1600" b="0" dirty="0"/>
                    </a:p>
                  </a:txBody>
                  <a:tcPr/>
                </a:tc>
              </a:tr>
              <a:tr h="540000">
                <a:tc>
                  <a:txBody>
                    <a:bodyPr/>
                    <a:lstStyle/>
                    <a:p>
                      <a:pPr lvl="0"/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Выдача сертификатов учета дополнительного образования в рамках системы персонифицированного финансирования дополнительного образования детей:  2021 год.</a:t>
                      </a:r>
                    </a:p>
                    <a:p>
                      <a:endParaRPr lang="ru-RU" sz="1600" b="0" dirty="0"/>
                    </a:p>
                  </a:txBody>
                  <a:tcPr/>
                </a:tc>
              </a:tr>
              <a:tr h="625370">
                <a:tc>
                  <a:txBody>
                    <a:bodyPr/>
                    <a:lstStyle/>
                    <a:p>
                      <a:pPr lvl="0"/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Персонифицированное финансирование дополнительного образования детей: с 1 сентября  2022 года.</a:t>
                      </a:r>
                    </a:p>
                    <a:p>
                      <a:endParaRPr lang="ru-RU" sz="16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Изображение 4" descr="uspeh-w300-h300-unscree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595" y="106680"/>
            <a:ext cx="1704340" cy="17043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932330" y="2215328"/>
            <a:ext cx="10327340" cy="3877815"/>
          </a:xfrm>
        </p:spPr>
        <p:txBody>
          <a:bodyPr/>
          <a:lstStyle/>
          <a:p>
            <a:r>
              <a:rPr lang="ru-RU" b="1"/>
              <a:t>ЦЕЛЬ</a:t>
            </a:r>
            <a:r>
              <a:rPr lang="ru-RU"/>
              <a:t>: формирование новой образовательной среды, в которой каждый ребёнок имеет равные возможности для получения доступного и качественного образования и реализации своих способностей и тала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/>
              <a:t>Стратегические направления развития системы образования на 2022-2024 годы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924972" y="133276"/>
            <a:ext cx="10341684" cy="1054250"/>
          </a:xfrm>
        </p:spPr>
        <p:txBody>
          <a:bodyPr/>
          <a:lstStyle/>
          <a:p>
            <a:r>
              <a:rPr lang="ru-RU" sz="3200"/>
              <a:t>Повышение качества образования</a:t>
            </a:r>
          </a:p>
        </p:txBody>
      </p:sp>
      <p:graphicFrame>
        <p:nvGraphicFramePr>
          <p:cNvPr id="7" name="Таблица 6"/>
          <p:cNvGraphicFramePr/>
          <p:nvPr>
            <p:extLst>
              <p:ext uri="{D42A27DB-BD31-4B8C-83A1-F6EECF244321}">
                <p14:modId xmlns:p14="http://schemas.microsoft.com/office/powerpoint/2010/main" val="3183593931"/>
              </p:ext>
            </p:extLst>
          </p:nvPr>
        </p:nvGraphicFramePr>
        <p:xfrm>
          <a:off x="324485" y="1187450"/>
          <a:ext cx="11543665" cy="55918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43665"/>
              </a:tblGrid>
              <a:tr h="73152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altLang="en-US" sz="1400" b="0" dirty="0"/>
                        <a:t>1.Развитие механизмов повышения объективности оценочных процедур через: применение различных способов оценивания знаний учащихся (средневзвешенный балл), институт общественных наблюдателей, системный мониторинг качества знаний и интерпретацию полученных результатов.</a:t>
                      </a:r>
                    </a:p>
                  </a:txBody>
                  <a:tcPr/>
                </a:tc>
              </a:tr>
              <a:tr h="92583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altLang="en-US" sz="1400" b="0"/>
                        <a:t>2.Внедрение новых методов преподавания, использование эффективных и подходящих педагогических технологий, применение различных подходов для удовлетворения потребностей разных детей и различных контекстов: блочно-модульное построение учебных программ; технологии ТРИЗЗ, проектная деятельность и т.д.</a:t>
                      </a:r>
                    </a:p>
                  </a:txBody>
                  <a:tcPr/>
                </a:tc>
              </a:tr>
              <a:tr h="73152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altLang="en-US" sz="1400" b="0"/>
                        <a:t>3.Создание информационно-библиотечных центров общеобразовательных организаций и обеспечение их соответствующими учебниками и методическими материалами, в том числе электронными ресурсами, для преподавателей, обеспечение регулярного доступа к ним учащихся и преподавателей.</a:t>
                      </a:r>
                    </a:p>
                  </a:txBody>
                  <a:tcPr/>
                </a:tc>
              </a:tr>
              <a:tr h="92456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altLang="en-US" sz="1400" b="0"/>
                        <a:t>4.Использование экономически эффективных дополнительных материалов для обогащения преподавания каждого предмета, вовлечение обучающихся в многомерное обучение для развития способностей применять свои знания на практике: «Точки роста». Центры дополнительного образования «Точки роста» в 2022 году будут созданы на базе Лазовской и Преображенской школ.</a:t>
                      </a:r>
                    </a:p>
                  </a:txBody>
                  <a:tcPr/>
                </a:tc>
              </a:tr>
              <a:tr h="51816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altLang="en-US" sz="1400" b="0" dirty="0"/>
                        <a:t>5.Развитие цифровой грамотности учителей и обучающихся путем надлежащего и эффективного использования информационно-коммуникационных технологий (ИКТ</a:t>
                      </a:r>
                      <a:r>
                        <a:rPr lang="ru-RU" altLang="en-US" sz="1400" b="0" dirty="0" smtClean="0"/>
                        <a:t>), оборудования ЦОС.</a:t>
                      </a:r>
                      <a:endParaRPr lang="ru-RU" altLang="en-US" sz="1400" b="0" dirty="0"/>
                    </a:p>
                  </a:txBody>
                  <a:tcPr/>
                </a:tc>
              </a:tr>
              <a:tr h="176022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altLang="en-US" sz="1400" b="0"/>
                        <a:t>6.Реализация образовательных программ с использованием ресурсов нескольких образовательных организаций или иных организаций (в сетевой форме) в целях повышения качества и результативности кадрового обеспечения общеобразовательных учреждений в условиях ограниченности ресурсов. </a:t>
                      </a:r>
                    </a:p>
                    <a:p>
                      <a:pPr>
                        <a:buNone/>
                      </a:pPr>
                      <a:r>
                        <a:rPr lang="ru-RU" altLang="en-US" sz="1400" b="0"/>
                        <a:t>Сетевые партнеры: МБОУ ДОД «Детская школа искусств Лазовского МО»;</a:t>
                      </a:r>
                    </a:p>
                    <a:p>
                      <a:pPr>
                        <a:buNone/>
                      </a:pPr>
                      <a:r>
                        <a:rPr lang="ru-RU" altLang="en-US" sz="1400" b="0"/>
                        <a:t>КГБОУ «Лазовский колледж сервиса и туризма»;</a:t>
                      </a:r>
                    </a:p>
                    <a:p>
                      <a:pPr>
                        <a:buNone/>
                      </a:pPr>
                      <a:r>
                        <a:rPr lang="ru-RU" altLang="en-US" sz="1400" b="0"/>
                        <a:t>МКУ «Центр культуры Лазовского МО»</a:t>
                      </a:r>
                    </a:p>
                    <a:p>
                      <a:pPr>
                        <a:buNone/>
                      </a:pPr>
                      <a:r>
                        <a:rPr lang="ru-RU" altLang="en-US" sz="1400" b="0"/>
                        <a:t>Применение механизмов сетевого взаимодействия способствует решению проблемы дефицита кадров одной образовательной организации.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Замещающее содержимое 7"/>
          <p:cNvGraphicFramePr>
            <a:graphicFrameLocks noGrp="1"/>
          </p:cNvGraphicFramePr>
          <p:nvPr>
            <p:ph idx="1"/>
          </p:nvPr>
        </p:nvGraphicFramePr>
        <p:xfrm>
          <a:off x="1138705" y="3024953"/>
          <a:ext cx="10327005" cy="2209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27005"/>
              </a:tblGrid>
              <a:tr h="381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altLang="en-US" b="0"/>
                        <a:t>1. Привлечение в отрасль молодых специалистов: 2022 г. – 3 чел., 2023 г. – 4 чел., 2024 г. – 4 чел.</a:t>
                      </a:r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altLang="en-US" b="0"/>
                        <a:t>2. Участие в государственной программе «Земский учитель», апробация проекта «Мобильный учитель» для обеспечения кадрами МБОУ Беневская СОШ №7, Киевская ООШ №8.</a:t>
                      </a:r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altLang="en-US" b="0"/>
                        <a:t>3. Вовлечение в различные формы поддержки и сопровождения в первые три года работы не менее 70 % учителей  (7 чел.) в возрасте до 35 лет через развитие института наставничества, корпоративного сообщества молодых педагогов, участие в конкурсах профессионального мастерства молодых педагогов.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90248" y="399493"/>
            <a:ext cx="10341684" cy="1718673"/>
          </a:xfrm>
        </p:spPr>
        <p:txBody>
          <a:bodyPr>
            <a:noAutofit/>
          </a:bodyPr>
          <a:lstStyle/>
          <a:p>
            <a:r>
              <a:rPr lang="ru-RU" sz="2400" dirty="0"/>
              <a:t>Совершенствование уровня педагогического мастерства, педагогических технологий через корпоративное обучение, наставничество, индивидуальную помощь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ее содержимое 1"/>
          <p:cNvSpPr>
            <a:spLocks noGrp="1"/>
          </p:cNvSpPr>
          <p:nvPr>
            <p:ph idx="1"/>
          </p:nvPr>
        </p:nvSpPr>
        <p:spPr>
          <a:xfrm>
            <a:off x="932180" y="2248535"/>
            <a:ext cx="10327640" cy="988695"/>
          </a:xfrm>
        </p:spPr>
        <p:txBody>
          <a:bodyPr/>
          <a:lstStyle/>
          <a:p>
            <a:pPr marL="0" indent="0">
              <a:buNone/>
            </a:pPr>
            <a:r>
              <a:rPr lang="ru-RU" altLang="en-US"/>
              <a:t>4. Повышение заработной платы педагогических работников до уровня средней заработной платы по реальному сектору экономики региона:</a:t>
            </a: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924972" y="338381"/>
            <a:ext cx="10341684" cy="1054250"/>
          </a:xfrm>
        </p:spPr>
        <p:txBody>
          <a:bodyPr>
            <a:normAutofit fontScale="90000"/>
          </a:bodyPr>
          <a:lstStyle/>
          <a:p>
            <a:r>
              <a:rPr lang="ru-RU" sz="3200"/>
              <a:t>Совершенствование уровня педагогического мастерства, педагогических технологий через корпоративное обучение, наставничество, индивидуальную помощь</a:t>
            </a:r>
          </a:p>
        </p:txBody>
      </p:sp>
      <p:graphicFrame>
        <p:nvGraphicFramePr>
          <p:cNvPr id="6" name="Таблица 5"/>
          <p:cNvGraphicFramePr/>
          <p:nvPr/>
        </p:nvGraphicFramePr>
        <p:xfrm>
          <a:off x="1823720" y="3529330"/>
          <a:ext cx="854456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9780"/>
                <a:gridCol w="4920615"/>
                <a:gridCol w="948055"/>
                <a:gridCol w="948055"/>
                <a:gridCol w="948055"/>
              </a:tblGrid>
              <a:tr h="381000">
                <a:tc rowSpan="2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№ п/п</a:t>
                      </a:r>
                    </a:p>
                    <a:p>
                      <a:pPr indent="0" algn="ctr">
                        <a:buNone/>
                      </a:pPr>
                      <a:r>
                        <a:rPr lang="en-US" altLang="x-none" sz="1600" b="1">
                          <a:latin typeface="Times New Roman" panose="02020603050405020304" charset="0"/>
                        </a:rPr>
                        <a:t> </a:t>
                      </a:r>
                      <a:endParaRPr lang="en-US" sz="16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Категория педагогических работников</a:t>
                      </a:r>
                    </a:p>
                    <a:p>
                      <a:pPr indent="0" algn="ctr">
                        <a:buNone/>
                      </a:pPr>
                      <a:r>
                        <a:rPr lang="en-US" altLang="x-none" sz="1600" b="1">
                          <a:latin typeface="Times New Roman" panose="02020603050405020304" charset="0"/>
                        </a:rPr>
                        <a:t> </a:t>
                      </a:r>
                      <a:endParaRPr lang="en-US" sz="16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Размер средней заработной платы/год</a:t>
                      </a:r>
                      <a:endParaRPr lang="en-US" altLang="en-US" sz="16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10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2022</a:t>
                      </a:r>
                      <a:endParaRPr lang="en-US" altLang="en-US" sz="16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2023</a:t>
                      </a:r>
                      <a:endParaRPr lang="en-US" altLang="en-US" sz="16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6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2024</a:t>
                      </a:r>
                      <a:endParaRPr lang="en-US" altLang="en-US" sz="16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anchor="ctr"/>
                </a:tc>
              </a:tr>
              <a:tr h="38100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1.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Педагогические работники общеобразовательных учреждений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50267,00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52227,41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54264,24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2.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Педагогические работники дошкольных образовательных учреждений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45727,40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47510,76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49363,67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3.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Педагоги дополнительного образования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48779,90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50682,31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6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52658,92</a:t>
                      </a:r>
                      <a:endParaRPr lang="en-US" altLang="en-US" sz="16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00" name="Текстовое поле 99"/>
          <p:cNvSpPr txBox="1"/>
          <p:nvPr/>
        </p:nvSpPr>
        <p:spPr>
          <a:xfrm>
            <a:off x="1823720" y="5754370"/>
            <a:ext cx="5080000" cy="3067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0"/>
            <a:r>
              <a:rPr lang="en-US" sz="1400" b="0">
                <a:latin typeface="Times New Roman" panose="02020603050405020304" charset="0"/>
                <a:ea typeface="SimSun" panose="02010600030101010101" pitchFamily="2" charset="-122"/>
              </a:rPr>
              <a:t>(повышение з/п на 2023,2024 г. заложено на 3,9%)</a:t>
            </a:r>
            <a:endParaRPr lang="en-US" altLang="en-US" sz="1400" b="0">
              <a:latin typeface="Times New Roman" panose="02020603050405020304" charset="0"/>
              <a:ea typeface="SimSun" panose="02010600030101010101" pitchFamily="2" charset="-12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Замещающее содержимое 7"/>
          <p:cNvGraphicFramePr>
            <a:graphicFrameLocks noGrp="1"/>
          </p:cNvGraphicFramePr>
          <p:nvPr>
            <p:ph idx="1"/>
          </p:nvPr>
        </p:nvGraphicFramePr>
        <p:xfrm>
          <a:off x="925345" y="2272478"/>
          <a:ext cx="10327005" cy="420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27005"/>
              </a:tblGrid>
              <a:tr h="381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altLang="en-US" b="0" dirty="0"/>
                        <a:t>5.Использование сервисов федеральной информационно-сервисной платформы цифровой образовательной среды педагогическими работниками общеобразовательных учреждений в организации образовательного процесса (в течение всего года).</a:t>
                      </a:r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altLang="en-US" b="0"/>
                        <a:t>6.Диагностика профессиональных дефицитов педагогических работников на базе Центра непрерывного повышения профессионального мастерства Приморского края и повышение квалификации педагогов посредством дополнительных образовательных программ педагогического образования, направленных на устранение выявленных профессиональных дефицитов педагогов и управленческих кадров (в соответствии с муниципальным планом мероприятий (дорожной картой)).</a:t>
                      </a:r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altLang="en-US" b="0"/>
                        <a:t>7.Создание и функционирование муниципальной методической службы Лазовского муниципального округа в целях координации работы и методического сопровождения профессиональной деятельности педагогов и управленческих кадров: до 01.11 2021 г.</a:t>
                      </a:r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altLang="en-US" b="0" dirty="0"/>
                        <a:t>8.Формирование и обучение кадрового резерва управленческих кадров учреждений образования и управления образования.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24972" y="338381"/>
            <a:ext cx="10341684" cy="1054250"/>
          </a:xfrm>
        </p:spPr>
        <p:txBody>
          <a:bodyPr>
            <a:normAutofit fontScale="90000"/>
          </a:bodyPr>
          <a:lstStyle/>
          <a:p>
            <a:r>
              <a:rPr lang="ru-RU" sz="3200" dirty="0"/>
              <a:t>Совершенствование уровня педагогического мастерства, педагогических технологий через корпоративное обучение, наставничество, индивидуальную помощь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ее содержимое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altLang="en-US"/>
              <a:t>1.Организация учебной деятельности, направленной на развитие у обучающихся ключевых компетентностей и способностей применять знания:</a:t>
            </a:r>
          </a:p>
          <a:p>
            <a:pPr marL="0" indent="0">
              <a:buNone/>
            </a:pPr>
            <a:endParaRPr lang="ru-RU" altLang="en-US"/>
          </a:p>
          <a:p>
            <a:r>
              <a:rPr lang="ru-RU" altLang="en-US"/>
              <a:t>Расширение доли их самостоятельности в поиске и анализе информации, творчество; </a:t>
            </a:r>
          </a:p>
          <a:p>
            <a:r>
              <a:rPr lang="ru-RU" altLang="en-US"/>
              <a:t>Организация профильного обучения в соответствии с индивидуальными склонностями и потребностями учащихся.</a:t>
            </a:r>
          </a:p>
          <a:p>
            <a:r>
              <a:rPr lang="ru-RU" altLang="en-US"/>
              <a:t>Расширение активных форм включения в образовательный процесс.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3200"/>
              <a:t>Развитие личности обучающегося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ее 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82500" lnSpcReduction="20000"/>
          </a:bodyPr>
          <a:lstStyle/>
          <a:p>
            <a:pPr marL="0" indent="0">
              <a:buNone/>
            </a:pPr>
            <a:r>
              <a:rPr lang="ru-RU" altLang="en-US"/>
              <a:t>2. Реализация программы воспитания</a:t>
            </a:r>
          </a:p>
          <a:p>
            <a:r>
              <a:rPr lang="ru-RU" altLang="en-US"/>
              <a:t>Повышение значимости роли классного руководителя, реализующего  по отношению к детям защитную, личностно развивающую, организационную, посредническую (в разрешении конфликтов) функции. на обеспечение позитивной динамики развития  личности ребенка.</a:t>
            </a:r>
          </a:p>
          <a:p>
            <a:r>
              <a:rPr lang="ru-RU" altLang="en-US"/>
              <a:t>Развитие детских и юношеских организаций: Российского движения школьников, юнармейского движения, школьного самоуправления, школьных спортивных клубов.</a:t>
            </a:r>
          </a:p>
          <a:p>
            <a:r>
              <a:rPr lang="ru-RU" altLang="en-US"/>
              <a:t>Организация внеурочной деятельности через:</a:t>
            </a:r>
          </a:p>
          <a:p>
            <a:pPr marL="0" indent="0">
              <a:buNone/>
            </a:pPr>
            <a:r>
              <a:rPr lang="ru-RU" altLang="en-US"/>
              <a:t>	- организацию основных совместных дел школьников и педагогов;</a:t>
            </a:r>
          </a:p>
          <a:p>
            <a:pPr marL="0" indent="0">
              <a:buNone/>
            </a:pPr>
            <a:r>
              <a:rPr lang="ru-RU" altLang="en-US"/>
              <a:t>	- системность, целесообразность и нешаблонность воспитания.</a:t>
            </a:r>
          </a:p>
          <a:p>
            <a:r>
              <a:rPr lang="ru-RU" altLang="en-US"/>
              <a:t>Проведение ключевых общешкольных дел педагогов и школьников.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3200"/>
              <a:t>Развитие личности обучающегося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ее 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altLang="en-US"/>
              <a:t>3. Работа с родителями</a:t>
            </a:r>
          </a:p>
          <a:p>
            <a:r>
              <a:rPr lang="ru-RU" altLang="en-US"/>
              <a:t>установление контакта с родителями: знание проблем каждой конкретной семьи, её психологического состояния, особенностей отношения родителей к детям; </a:t>
            </a:r>
          </a:p>
          <a:p>
            <a:r>
              <a:rPr lang="ru-RU" altLang="en-US"/>
              <a:t>развитие психолого-педагогической компетентности родителей через индивидуальные консультации, родительские собрания, лектории; </a:t>
            </a:r>
          </a:p>
          <a:p>
            <a:r>
              <a:rPr lang="ru-RU" altLang="en-US"/>
              <a:t>применение новых форм проведения родительских собраний, общения педагогов и родителей;</a:t>
            </a:r>
          </a:p>
          <a:p>
            <a:r>
              <a:rPr lang="ru-RU" altLang="en-US"/>
              <a:t>открытость деятельности образовательных организаций, широкое информирование родителей, расширение общественного управления с участием родителей.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3200"/>
              <a:t>Развитие личности обучающегося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ее 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altLang="en-US"/>
              <a:t>4. Профориентация</a:t>
            </a:r>
          </a:p>
          <a:p>
            <a:r>
              <a:rPr lang="ru-RU" altLang="en-US"/>
              <a:t>Профессиональное просвещение школьников (классные часы, встречи с представителями различных профессий, экскурсии на предприятия); диагностика и консультирование по проблемам профориентации, организация профессиональных проб школьников через реализацию проектов «Билет в будущее», «Проектория».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3200"/>
              <a:t>Развитие личности обучающегося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ее содержимое 1"/>
          <p:cNvSpPr>
            <a:spLocks noGrp="1"/>
          </p:cNvSpPr>
          <p:nvPr>
            <p:ph idx="1"/>
          </p:nvPr>
        </p:nvSpPr>
        <p:spPr>
          <a:xfrm>
            <a:off x="422275" y="2007235"/>
            <a:ext cx="11529060" cy="387794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altLang="en-US" sz="1400"/>
              <a:t>5. Реализация программы физического оздоровления молодёжи:</a:t>
            </a:r>
          </a:p>
          <a:p>
            <a:r>
              <a:rPr lang="ru-RU" altLang="en-US" sz="1400"/>
              <a:t>Развитие физической культуры и спорта (увеличение численности обучающихся регулярно занимающихся в спортивных секциях; проведение школьных и муниципальных спортивных соревнований, развитие школьных спортивных клубов, спортивной инфраструктуры образовательных организаций).</a:t>
            </a:r>
          </a:p>
          <a:p>
            <a:r>
              <a:rPr lang="ru-RU" altLang="en-US" sz="1400"/>
              <a:t>систематическое применение здоровьесберегающих образовательных технологий в образовательном процессе; </a:t>
            </a:r>
          </a:p>
          <a:p>
            <a:r>
              <a:rPr lang="ru-RU" altLang="en-US" sz="1400"/>
              <a:t>рганизация научно обоснованного учебного режима школьников; </a:t>
            </a:r>
          </a:p>
          <a:p>
            <a:r>
              <a:rPr lang="ru-RU" altLang="en-US" sz="1400"/>
              <a:t>профилактика зависимого поведения школьников: </a:t>
            </a:r>
          </a:p>
          <a:p>
            <a:pPr marL="0" indent="0">
              <a:buNone/>
            </a:pPr>
            <a:r>
              <a:rPr lang="ru-RU" altLang="en-US" sz="1400"/>
              <a:t>-организация социальной среды через создание негативного общественного мнения по отношению отклоняющемуся поведению (проведение акций социальную рекламу); </a:t>
            </a:r>
          </a:p>
          <a:p>
            <a:pPr marL="0" indent="0">
              <a:buNone/>
            </a:pPr>
            <a:r>
              <a:rPr lang="ru-RU" altLang="en-US" sz="1400"/>
              <a:t>- информирование (лекции, беседы, специальная литература, СМИ); </a:t>
            </a:r>
          </a:p>
          <a:p>
            <a:pPr marL="0" indent="0">
              <a:buNone/>
            </a:pPr>
            <a:r>
              <a:rPr lang="ru-RU" altLang="en-US" sz="1400"/>
              <a:t>- активное социальное обучение;</a:t>
            </a:r>
          </a:p>
          <a:p>
            <a:pPr marL="0" indent="0">
              <a:buNone/>
            </a:pPr>
            <a:r>
              <a:rPr lang="ru-RU" altLang="en-US" sz="1400"/>
              <a:t>- организация деятельности, альтернативной зависимому поведению (альтернативные формы активностей); </a:t>
            </a:r>
          </a:p>
          <a:p>
            <a:pPr marL="0" indent="0">
              <a:buNone/>
            </a:pPr>
            <a:r>
              <a:rPr lang="ru-RU" altLang="en-US" sz="1400"/>
              <a:t>- пропаганда здорового образа жизни; </a:t>
            </a:r>
          </a:p>
          <a:p>
            <a:pPr marL="0" indent="0">
              <a:buNone/>
            </a:pPr>
            <a:r>
              <a:rPr lang="ru-RU" altLang="en-US" sz="1400"/>
              <a:t>- активизация личностных ресурсов (занятия подростков спортом, творческое самовыражение, участие в группах общения и личностного роста, арт-терапия;</a:t>
            </a:r>
          </a:p>
          <a:p>
            <a:pPr marL="0" indent="0">
              <a:buNone/>
            </a:pPr>
            <a:r>
              <a:rPr lang="ru-RU" altLang="en-US" sz="1400"/>
              <a:t>- проведение социально-психологического и медицинского тестирования.</a:t>
            </a:r>
          </a:p>
          <a:p>
            <a:r>
              <a:rPr lang="ru-RU" altLang="en-US" sz="1400"/>
              <a:t>Здоровое питание:</a:t>
            </a:r>
          </a:p>
          <a:p>
            <a:pPr marL="0" indent="0">
              <a:buNone/>
            </a:pPr>
            <a:r>
              <a:rPr lang="ru-RU" altLang="en-US" sz="1400"/>
              <a:t>- организация здорового питания обучающихся в школьных столовых;</a:t>
            </a:r>
          </a:p>
          <a:p>
            <a:pPr marL="0" indent="0">
              <a:buNone/>
            </a:pPr>
            <a:r>
              <a:rPr lang="ru-RU" altLang="en-US" sz="1400"/>
              <a:t>- пропаганда здорового питания.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3200"/>
              <a:t>Развитие личности обучающегося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ее 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altLang="en-US"/>
              <a:t>7. Внедрение системы оценивания через портфолио – механизма учёта и конвертирования всех достижений ребёнка в приобретённых компетентностях:</a:t>
            </a:r>
          </a:p>
          <a:p>
            <a:r>
              <a:rPr lang="ru-RU" altLang="en-US"/>
              <a:t>Ведение портфолио ребенка в АИС «Сетевой город. Образование»</a:t>
            </a:r>
          </a:p>
          <a:p>
            <a:r>
              <a:rPr lang="ru-RU" altLang="en-US"/>
              <a:t>Учет достижений обучающегося  в целях сопровождения развития и оценки достижений учащихся, ориентированным на обновление и совершенствование качества образования.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3200"/>
              <a:t>Развитие личности обучающегося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ее содержимое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altLang="en-US"/>
              <a:t>8. Создание безопасного образовательного пространства школы,  для того, чтобы она была доступна, безопасна, удобна, и стимулировала желание учиться: </a:t>
            </a:r>
          </a:p>
          <a:p>
            <a:r>
              <a:rPr lang="ru-RU" altLang="en-US"/>
              <a:t>Обеспечение доступности объектов для различных категорий обучающихся с ОВЗ;</a:t>
            </a:r>
          </a:p>
          <a:p>
            <a:r>
              <a:rPr lang="ru-RU" altLang="en-US"/>
              <a:t>Реализация мер антитеррористической, противопожарной безопасности;</a:t>
            </a:r>
          </a:p>
          <a:p>
            <a:r>
              <a:rPr lang="ru-RU" altLang="en-US"/>
              <a:t>Формирование современной образовательной предметно-пространственной среды.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3200"/>
              <a:t>Развитие личности обучающегося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ее 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80000" lnSpcReduction="20000"/>
          </a:bodyPr>
          <a:lstStyle/>
          <a:p>
            <a:r>
              <a:rPr lang="ru-RU" altLang="en-US"/>
              <a:t>Расширение спектра дополнительных образовательных программ по различным компетенциям в целях развития талантов у максимального количества обучающихся;</a:t>
            </a:r>
          </a:p>
          <a:p>
            <a:r>
              <a:rPr lang="ru-RU" altLang="en-US"/>
              <a:t>Модернизация инфраструктуры дополнительного образования;</a:t>
            </a:r>
          </a:p>
          <a:p>
            <a:r>
              <a:rPr lang="ru-RU" altLang="en-US"/>
              <a:t>Обновление кадрового потенциала и повышение профессионального мастерства педагогов;</a:t>
            </a:r>
          </a:p>
          <a:p>
            <a:r>
              <a:rPr lang="ru-RU" altLang="en-US"/>
              <a:t>Внедрение персонифицированного финансирования;</a:t>
            </a:r>
          </a:p>
          <a:p>
            <a:r>
              <a:rPr lang="ru-RU" altLang="en-US"/>
              <a:t>Проведение конкурсов, научно-практических конференций, фестивалей муниципального уровня для выявления и поддержки одаренных детей;</a:t>
            </a:r>
          </a:p>
          <a:p>
            <a:r>
              <a:rPr lang="ru-RU" altLang="en-US"/>
              <a:t>Дальнейшее сопровождение одаренных детей по индивидуальным образовательным траекториям, направление для участия в региональных конкурсах, ШОД;</a:t>
            </a:r>
          </a:p>
          <a:p>
            <a:r>
              <a:rPr lang="ru-RU" altLang="en-US"/>
              <a:t>Поощрение одаренных детей (стипендия главы Лазовского МО, направление в ВДОЛ и т.д.)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3200"/>
              <a:t>Развитие дополнительного образования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ее 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altLang="en-US"/>
              <a:t>Разработка и ведение систем мониторинга, позволяющих получить достоверные данные для улучшения образовательной среды посредством системных изменений.</a:t>
            </a:r>
          </a:p>
          <a:p>
            <a:r>
              <a:rPr lang="ru-RU" altLang="en-US"/>
              <a:t>Функционирование внутренней системы оценки качества образования </a:t>
            </a:r>
          </a:p>
          <a:p>
            <a:r>
              <a:rPr lang="ru-RU" altLang="en-US"/>
              <a:t>Поддержка лучших образовательных организаций, которые имеют видение путей улучшения качества и результатов обучения, а также являющихся эффективными в текущих задачах управления, грантами на развитие: 1 млн. рублей в год.</a:t>
            </a:r>
          </a:p>
          <a:p>
            <a:r>
              <a:rPr lang="ru-RU" altLang="en-US"/>
              <a:t>Повышение профессиональных компетенций управленческих команд.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3200"/>
              <a:t>Менеджмент управления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ее 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altLang="en-US"/>
              <a:t>1.Обеспечение дошкольных образовательных организаций квалифицированными педагогическими кадрами:</a:t>
            </a:r>
          </a:p>
          <a:p>
            <a:r>
              <a:rPr lang="ru-RU" altLang="en-US"/>
              <a:t>привлечение молодых специалистов 2022 г. – 2 чел.,  2023 г. – 3 чел., 2024 г. – 3 чел.</a:t>
            </a:r>
          </a:p>
          <a:p>
            <a:pPr marL="0" indent="0">
              <a:buNone/>
            </a:pPr>
            <a:r>
              <a:rPr lang="ru-RU" altLang="en-US"/>
              <a:t>2.Предоставление услуг дошкольного образования, присмотра и ухода за детьми в группах раннего возраста от 2-х месяцев:</a:t>
            </a:r>
          </a:p>
          <a:p>
            <a:r>
              <a:rPr lang="ru-RU" altLang="en-US"/>
              <a:t>открытие группы раннего возраста:</a:t>
            </a:r>
          </a:p>
          <a:p>
            <a:pPr marL="0" indent="0">
              <a:buNone/>
            </a:pPr>
            <a:r>
              <a:rPr lang="ru-RU" altLang="en-US"/>
              <a:t>МБДОУ детский сад «Теремок» с. Лазо с 1 сентября 2022 г.</a:t>
            </a:r>
          </a:p>
          <a:p>
            <a:pPr marL="0" indent="0">
              <a:buNone/>
            </a:pPr>
            <a:r>
              <a:rPr lang="ru-RU" altLang="en-US"/>
              <a:t>МБДОУ детский сад «Солнышко» пгт Преображение с 1 сентября 2024 г.</a:t>
            </a:r>
          </a:p>
          <a:p>
            <a:pPr marL="0" indent="0">
              <a:buNone/>
            </a:pPr>
            <a:r>
              <a:rPr lang="ru-RU" altLang="en-US"/>
              <a:t>3.Обновление предметно-пространственной среды дошкольных образовательных учреждений в соответствии с ФГОС дошкольного образования за счет средств учебных расходов и местного бюджета.</a:t>
            </a:r>
          </a:p>
          <a:p>
            <a:pPr marL="0" indent="0">
              <a:buNone/>
            </a:pPr>
            <a:r>
              <a:rPr lang="ru-RU" altLang="en-US"/>
              <a:t>4. Обеспечение информационной открытости деятельности ДОУ: регулярное обновление информации на сайте учреждения, страницы в Инстаграм.</a:t>
            </a:r>
          </a:p>
          <a:p>
            <a:pPr marL="0" indent="0">
              <a:buNone/>
            </a:pPr>
            <a:r>
              <a:rPr lang="ru-RU" altLang="en-US"/>
              <a:t>5. Привлечение родителей к организации деятельности ДОУ, проведению совместных мероприятий.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3200"/>
              <a:t>Создание условий для предоставления общедоступного и бесплатного дошкольного образования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ее содержимое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altLang="en-US"/>
              <a:t> повышение качества образования выпускников; </a:t>
            </a:r>
          </a:p>
          <a:p>
            <a:r>
              <a:rPr lang="ru-RU" altLang="en-US"/>
              <a:t> повышение уровня профессиональной компетентности педагогов;</a:t>
            </a:r>
          </a:p>
          <a:p>
            <a:r>
              <a:rPr lang="ru-RU" altLang="en-US"/>
              <a:t> приобретение педагогическим коллективом опыта инновационной деятельности; </a:t>
            </a:r>
          </a:p>
          <a:p>
            <a:r>
              <a:rPr lang="ru-RU" altLang="en-US"/>
              <a:t> наличие системы ключевых индикаторов, характеризующих основные элементы качества образования (качество результата, качество условий и качество процесса);</a:t>
            </a:r>
          </a:p>
          <a:p>
            <a:r>
              <a:rPr lang="ru-RU" altLang="en-US"/>
              <a:t>  создание банка данных о качестве образования в образовательных организациях.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3200"/>
              <a:t>Результаты реализации стратегии развития образования Лазовского муниципального округа на 2022-2024 годы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31957" y="2492301"/>
            <a:ext cx="10341684" cy="2739456"/>
          </a:xfrm>
        </p:spPr>
        <p:txBody>
          <a:bodyPr/>
          <a:lstStyle/>
          <a:p>
            <a:r>
              <a:rPr lang="ru-RU" altLang="en-US" dirty="0" err="1" smtClean="0"/>
              <a:t>СпаСПАССИБОсибо</a:t>
            </a:r>
            <a:r>
              <a:rPr lang="ru-RU" altLang="en-US" dirty="0" smtClean="0"/>
              <a:t> </a:t>
            </a:r>
            <a:r>
              <a:rPr lang="ru-RU" altLang="en-US" dirty="0"/>
              <a:t>за внимание!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013995" y="2997843"/>
            <a:ext cx="9051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СПАСИБО ЗА ВНИМАНИЕ!</a:t>
            </a:r>
            <a:endParaRPr lang="ru-RU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35</TotalTime>
  <Words>3590</Words>
  <Application>Microsoft Office PowerPoint</Application>
  <PresentationFormat>Произвольный</PresentationFormat>
  <Paragraphs>664</Paragraphs>
  <Slides>33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Волна</vt:lpstr>
      <vt:lpstr>СТРАТЕГИЯ РАЗВИТИЯ ОБРАЗВАНИЯ ЛАЗОВСКОГО МУНИЦИПАЛЬНОГО ОКРУГА </vt:lpstr>
      <vt:lpstr>Образовательные организации Лазовского муниципального округа</vt:lpstr>
      <vt:lpstr>Качество образования за последние 3 года</vt:lpstr>
      <vt:lpstr>Государственная итоговая аттестация</vt:lpstr>
      <vt:lpstr>Итоги Всероссийской олимпиады школьников  Статистическая информация об участии обучающихся в школьном этапе ВСОШ в школах округа</vt:lpstr>
      <vt:lpstr>Статистическая информация об участии обучающихся в муниципальном этапе ВСОШ в школах округа</vt:lpstr>
      <vt:lpstr>Итоги ВПР</vt:lpstr>
      <vt:lpstr>Повышение профессиональных компетенций педагогических работников</vt:lpstr>
      <vt:lpstr>Повышение квалификации педагогических и руководящих работников муниципальных образовательных учреждений Лазовского муниципального района по ФГОС второго поколения в 2020-2021 уч. году</vt:lpstr>
      <vt:lpstr>Направленность программ повышения квалификации, переподготовки педагогических и руководящих работников ОО Лазовского муниципального округа в  2020-2021 учебном году</vt:lpstr>
      <vt:lpstr>Презентация PowerPoint</vt:lpstr>
      <vt:lpstr>Реализация национального проекта «Образование» </vt:lpstr>
      <vt:lpstr>План достижения показателей регионального проекта «ОБРАЗОВАНИЕ» на 2022-2024 годы    Региональный проект  «Цифровая образовательная среда»</vt:lpstr>
      <vt:lpstr>Региональный проект «Патриотическое воспитание» </vt:lpstr>
      <vt:lpstr>Региональный проект «Современная школа» </vt:lpstr>
      <vt:lpstr>Региональный проект «Успех каждого ребенка» </vt:lpstr>
      <vt:lpstr>Стратегические направления развития системы образования на 2022-2024 годы</vt:lpstr>
      <vt:lpstr>Повышение качества образования</vt:lpstr>
      <vt:lpstr>Совершенствование уровня педагогического мастерства, педагогических технологий через корпоративное обучение, наставничество, индивидуальную помощь</vt:lpstr>
      <vt:lpstr>Совершенствование уровня педагогического мастерства, педагогических технологий через корпоративное обучение, наставничество, индивидуальную помощь</vt:lpstr>
      <vt:lpstr>Совершенствование уровня педагогического мастерства, педагогических технологий через корпоративное обучение, наставничество, индивидуальную помощь</vt:lpstr>
      <vt:lpstr>Развитие личности обучающегося</vt:lpstr>
      <vt:lpstr>Развитие личности обучающегося</vt:lpstr>
      <vt:lpstr>Развитие личности обучающегося</vt:lpstr>
      <vt:lpstr>Развитие личности обучающегося</vt:lpstr>
      <vt:lpstr>Развитие личности обучающегося</vt:lpstr>
      <vt:lpstr>Развитие личности обучающегося</vt:lpstr>
      <vt:lpstr>Развитие личности обучающегося</vt:lpstr>
      <vt:lpstr>Развитие дополнительного образования</vt:lpstr>
      <vt:lpstr>Менеджмент управления</vt:lpstr>
      <vt:lpstr>Создание условий для предоставления общедоступного и бесплатного дошкольного образования</vt:lpstr>
      <vt:lpstr>Результаты реализации стратегии развития образования Лазовского муниципального округа на 2022-2024 годы</vt:lpstr>
      <vt:lpstr>СпаСПАССИБОсибо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СТРАТЕГИЯ РАЗВИТИЯ ОБРАЗВАНИЯ ЛАЗОВСКОГО МУНИЦИПАЛЬНОГО ОКРУГА </dc:title>
  <dc:creator/>
  <cp:lastModifiedBy>Пользователь Windows</cp:lastModifiedBy>
  <cp:revision>10</cp:revision>
  <dcterms:created xsi:type="dcterms:W3CDTF">2021-10-25T03:59:00Z</dcterms:created>
  <dcterms:modified xsi:type="dcterms:W3CDTF">2021-11-29T12:07:24Z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1049-11.2.0.9635</vt:lpwstr>
  </property>
</Properties>
</file>